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5ee08c776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5ee08c776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318b4dd73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318b4dd7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6ac7ae5c0_0_111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06ac7ae5c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6ac7ae5c0_0_118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06ac7ae5c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6ac7ae5c0_0_124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06ac7ae5c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ac7ae5c0_0_13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06ac7ae5c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6ac7ae5c0_0_149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06ac7ae5c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ac7ae5c0_0_227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106ac7ae5c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6ac7ae5c0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6ac7ae5c0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6ac7ae5c0_0_238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06ac7ae5c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6ac7ae5c0_0_243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06ac7ae5c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c3e594b50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c3e594b50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6ac7ae5c0_0_254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06ac7ae5c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6ac7ae5c0_0_26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106ac7ae5c0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6ac7ae5c0_0_268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06ac7ae5c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6ac7ae5c0_0_275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06ac7ae5c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6ac7ae5c0_0_280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06ac7ae5c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6ac7ae5c0_0_288:notes"/>
          <p:cNvSpPr/>
          <p:nvPr>
            <p:ph idx="2" type="sldImg"/>
          </p:nvPr>
        </p:nvSpPr>
        <p:spPr>
          <a:xfrm>
            <a:off x="428625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06ac7ae5c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318b4dd73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318b4dd73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318b4dd7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318b4dd7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318b4dd73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318b4dd73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1172a327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01172a327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318b4dd7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318b4dd7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318b4dd73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318b4dd7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318b4dd73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0318b4dd7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318b4dd73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318b4dd73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0318b4dd73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0318b4dd73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01b142c0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01b142c0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1b142c0e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01b142c0e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01b142c0e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01b142c0e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1b142c0e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1b142c0e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1b142c0e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1b142c0e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b142c0e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1b142c0e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318b4dd7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318b4dd7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0318b4dd73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0318b4dd73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0318b4dd73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0318b4dd73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5ee08c77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05ee08c77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05ee08c776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05ee08c776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5ee08c776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05ee08c776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0318b4dd73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0318b4dd73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318b4dd73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318b4dd73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0318b4dd73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0318b4dd73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0318b4dd73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0318b4dd73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318b4dd73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0318b4dd73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c3e594b50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c3e594b50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0318b4dd73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0318b4dd73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318b4dd73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318b4dd73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cfb70ce20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cfb70ce20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318b4dd7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318b4dd7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18b4dd7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318b4dd7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318b4dd7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318b4dd7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318b4dd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318b4dd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slide met foto als achtergrond">
  <p:cSld name="BLANK_2">
    <p:bg>
      <p:bgPr>
        <a:solidFill>
          <a:srgbClr val="C8E4E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7896" y="-152400"/>
            <a:ext cx="4762499" cy="714547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09547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b="1" sz="2000">
                <a:solidFill>
                  <a:srgbClr val="004B5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77" name="Google Shape;77;p1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/>
        </p:txBody>
      </p:sp>
      <p:sp>
        <p:nvSpPr>
          <p:cNvPr id="83" name="Google Shape;83;p1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slide met foto als achtergrond">
  <p:cSld name="1_diaslide met foto als achtergrond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 b="12391" l="0" r="0" t="1557"/>
          <a:stretch/>
        </p:blipFill>
        <p:spPr>
          <a:xfrm>
            <a:off x="192906" y="0"/>
            <a:ext cx="89510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">
  <p:cSld name="1_Tussentiteldia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9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9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04" name="Google Shape;104;p1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b="0" l="13559" r="31390" t="0"/>
          <a:stretch/>
        </p:blipFill>
        <p:spPr>
          <a:xfrm>
            <a:off x="179512" y="7492"/>
            <a:ext cx="4247350" cy="516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">
  <p:cSld name="1_Tussentiteldia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0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0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10" name="Google Shape;110;p2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0" l="23059" r="21734" t="0"/>
          <a:stretch/>
        </p:blipFill>
        <p:spPr>
          <a:xfrm>
            <a:off x="179512" y="0"/>
            <a:ext cx="4259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slide met foto als achtergrond">
  <p:cSld name="1_diaslide met foto als achtergrond 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2">
            <a:alphaModFix/>
          </a:blip>
          <a:srcRect b="9999" l="0" r="0" t="3793"/>
          <a:stretch/>
        </p:blipFill>
        <p:spPr>
          <a:xfrm>
            <a:off x="192906" y="0"/>
            <a:ext cx="89510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1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-459750" y="0"/>
            <a:ext cx="9829970" cy="65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1 1">
  <p:cSld name="TITLE_1_1">
    <p:bg>
      <p:bgPr>
        <a:solidFill>
          <a:srgbClr val="C8E4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7896" y="-152400"/>
            <a:ext cx="4762499" cy="71454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b="1" sz="2000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1">
  <p:cSld name="BLANK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35831" t="0"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9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49" name="Google Shape;49;p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2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">
  <p:cSld name="BLANK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0" r="12556" t="0"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0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0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5" name="Google Shape;55;p1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rechtenverkenner.be" TargetMode="External"/><Relationship Id="rId4" Type="http://schemas.openxmlformats.org/officeDocument/2006/relationships/hyperlink" Target="http://www.socialekaart.b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vlaanderen.be/gezondheid-en-welzijn/handicap" TargetMode="External"/><Relationship Id="rId4" Type="http://schemas.openxmlformats.org/officeDocument/2006/relationships/hyperlink" Target="http://www.vlaanderen.be/gezondheid-en-welzijn/handicap" TargetMode="External"/><Relationship Id="rId10" Type="http://schemas.openxmlformats.org/officeDocument/2006/relationships/hyperlink" Target="http://www.zorgwijs.be" TargetMode="External"/><Relationship Id="rId9" Type="http://schemas.openxmlformats.org/officeDocument/2006/relationships/hyperlink" Target="http://www.vaph.be/hulpmiddelen" TargetMode="External"/><Relationship Id="rId5" Type="http://schemas.openxmlformats.org/officeDocument/2006/relationships/hyperlink" Target="http://www.vlaanderen.be/gezondheid-en-welzijn/handicap" TargetMode="External"/><Relationship Id="rId6" Type="http://schemas.openxmlformats.org/officeDocument/2006/relationships/hyperlink" Target="http://www.vaph.be" TargetMode="External"/><Relationship Id="rId7" Type="http://schemas.openxmlformats.org/officeDocument/2006/relationships/hyperlink" Target="http://www.vaph.be/wegwijzer" TargetMode="External"/><Relationship Id="rId8" Type="http://schemas.openxmlformats.org/officeDocument/2006/relationships/hyperlink" Target="http://www.vaph.be/wegwijzer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W4RGpsEw_q4" TargetMode="External"/><Relationship Id="rId4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W4RGpsEw_q4" TargetMode="External"/><Relationship Id="rId4" Type="http://schemas.openxmlformats.org/officeDocument/2006/relationships/image" Target="../media/image2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W4RGpsEw_q4" TargetMode="External"/><Relationship Id="rId4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W4RGpsEw_q4" TargetMode="External"/><Relationship Id="rId4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zykwQ8SkqJI" TargetMode="External"/><Relationship Id="rId4" Type="http://schemas.openxmlformats.org/officeDocument/2006/relationships/image" Target="../media/image25.jpg"/><Relationship Id="rId5" Type="http://schemas.openxmlformats.org/officeDocument/2006/relationships/hyperlink" Target="http://www.youtube.com/watch?v=W4RGpsEw_q4" TargetMode="External"/><Relationship Id="rId6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3.jp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ctrTitle"/>
          </p:nvPr>
        </p:nvSpPr>
        <p:spPr>
          <a:xfrm>
            <a:off x="359250" y="4036625"/>
            <a:ext cx="4302000" cy="939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A5D67"/>
                </a:solidFill>
              </a:rPr>
              <a:t>BEVRAGING HULPBRONNEN EN PRIORITEITENGROEP 3  </a:t>
            </a:r>
            <a:endParaRPr sz="2400">
              <a:solidFill>
                <a:srgbClr val="0A5D67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623" y="1170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663" y="1170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944" y="1170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4682" y="1170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2"/>
          <p:cNvGrpSpPr/>
          <p:nvPr/>
        </p:nvGrpSpPr>
        <p:grpSpPr>
          <a:xfrm>
            <a:off x="346425" y="117027"/>
            <a:ext cx="1105200" cy="540000"/>
            <a:chOff x="236225" y="453927"/>
            <a:chExt cx="1105200" cy="540000"/>
          </a:xfrm>
        </p:grpSpPr>
        <p:sp>
          <p:nvSpPr>
            <p:cNvPr id="129" name="Google Shape;129;p22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22"/>
          <p:cNvGrpSpPr/>
          <p:nvPr/>
        </p:nvGrpSpPr>
        <p:grpSpPr>
          <a:xfrm>
            <a:off x="1683184" y="117027"/>
            <a:ext cx="1573200" cy="540000"/>
            <a:chOff x="338550" y="1117825"/>
            <a:chExt cx="1573200" cy="540000"/>
          </a:xfrm>
        </p:grpSpPr>
        <p:sp>
          <p:nvSpPr>
            <p:cNvPr id="132" name="Google Shape;132;p22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133" name="Google Shape;133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22"/>
          <p:cNvGrpSpPr/>
          <p:nvPr/>
        </p:nvGrpSpPr>
        <p:grpSpPr>
          <a:xfrm>
            <a:off x="4286503" y="117027"/>
            <a:ext cx="1479600" cy="540000"/>
            <a:chOff x="4159460" y="117025"/>
            <a:chExt cx="1479600" cy="540000"/>
          </a:xfrm>
        </p:grpSpPr>
        <p:sp>
          <p:nvSpPr>
            <p:cNvPr id="135" name="Google Shape;135;p22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136" name="Google Shape;136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55975" y="4036625"/>
            <a:ext cx="3035631" cy="9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311700" y="445025"/>
            <a:ext cx="87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2"/>
                </a:solidFill>
              </a:rPr>
              <a:t>TOELICHTING VRAGENFORMULIER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31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233" name="Google Shape;233;p31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4" name="Google Shape;234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31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236" name="Google Shape;236;p31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237" name="Google Shape;237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31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239" name="Google Shape;239;p31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240" name="Google Shape;240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2 IDENTIEKE VERSIES VAN DE BEVRAGING</a:t>
            </a:r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Digitale versie van de vragenlijst via een VAPH-weblink: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https://www.vaph.be/bevraging-pg3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-&gt; Doorverwijzing naar platform SurveyMonkey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</a:t>
            </a:r>
            <a:r>
              <a:rPr lang="nl" u="sng"/>
              <a:t>! in 1 keer invullen en eenmalig ! </a:t>
            </a:r>
            <a:endParaRPr u="sng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Papieren versie van de vragenlijst (op vraag):</a:t>
            </a:r>
            <a:br>
              <a:rPr lang="nl"/>
            </a:br>
            <a:r>
              <a:rPr lang="nl"/>
              <a:t>aanvragen bij het VAPH via beleid@vaph.be of via 02 249 30 00. Gelieve dan in 	het onderwerp te vermelden ‘opvragen papieren versie bevraging PG 3’.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-&gt; uitleg over het terugsturen vindt u in de brief die bij de papieren versie zit</a:t>
            </a:r>
            <a:endParaRPr/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1851669"/>
            <a:ext cx="1800200" cy="111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PERSOONSGEGEVENS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nl"/>
              <a:t>Om de informatie die we verzamelen op basis van deze vragenlijst te kunnen koppelen aan informatie uit uw dossier bij het VAPH (namelijk: uw handicap en de ondersteuning die u gebruikt), hebben we u dossiernummer nodig. Vanzelfsprekend verwerken de onderzoekers van het VAPH deze gegevens anoniem: er zal dus nooit een rapport verschijnen met uw individuele gegevens. Ook zullen we uw dossiernummer niet delen met anderen.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</a:pPr>
            <a:r>
              <a:rPr lang="nl"/>
              <a:t>Meer informatie over de bescherming van uw persoonsgegevens wordt vermeld in de vragenlijst.</a:t>
            </a:r>
            <a:endParaRPr/>
          </a:p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ALGEMEEN OVERZICHT</a:t>
            </a:r>
            <a:endParaRPr/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nl" sz="2200"/>
              <a:t>Onderdelen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Persoonsgegevens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Met wie vult u deze vragenlijst in?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Werksituatie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praktische hulp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psychosociale begeleiding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dagondersteuning</a:t>
            </a:r>
            <a:endParaRPr sz="16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Uw woonsituatie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woonondersteuning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andere zorg of ondersteuning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nl" sz="1600"/>
              <a:t>Vragen over premies en tegemoetkomingen</a:t>
            </a:r>
            <a:endParaRPr sz="1200"/>
          </a:p>
          <a:p>
            <a: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ALGEMENE STRUCTUUR: DEEL 1</a:t>
            </a:r>
            <a:endParaRPr/>
          </a:p>
        </p:txBody>
      </p:sp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609077" y="966749"/>
            <a:ext cx="1728192" cy="691276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Krijgt u momenteel praktische hulp?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35"/>
          <p:cNvCxnSpPr>
            <a:endCxn id="272" idx="1"/>
          </p:cNvCxnSpPr>
          <p:nvPr/>
        </p:nvCxnSpPr>
        <p:spPr>
          <a:xfrm>
            <a:off x="1473197" y="1653840"/>
            <a:ext cx="772200" cy="3342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72" name="Google Shape;272;p35"/>
          <p:cNvSpPr/>
          <p:nvPr/>
        </p:nvSpPr>
        <p:spPr>
          <a:xfrm>
            <a:off x="2245397" y="1642402"/>
            <a:ext cx="1728192" cy="691276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 geeft u deze praktische hulp?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3952820" y="2408957"/>
            <a:ext cx="1728192" cy="691276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Hoe vaak krijgt u deze praktische hulp?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5681012" y="2956692"/>
            <a:ext cx="1872208" cy="955203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Hoe belangrijk is de door hen aangeboden praktische hulp</a:t>
            </a:r>
            <a:b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voor 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35"/>
          <p:cNvCxnSpPr/>
          <p:nvPr/>
        </p:nvCxnSpPr>
        <p:spPr>
          <a:xfrm>
            <a:off x="3180607" y="2361368"/>
            <a:ext cx="772200" cy="3342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6" name="Google Shape;276;p35"/>
          <p:cNvCxnSpPr/>
          <p:nvPr/>
        </p:nvCxnSpPr>
        <p:spPr>
          <a:xfrm>
            <a:off x="4816916" y="3100233"/>
            <a:ext cx="772200" cy="3342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77" name="Google Shape;277;p35"/>
          <p:cNvSpPr txBox="1"/>
          <p:nvPr/>
        </p:nvSpPr>
        <p:spPr>
          <a:xfrm>
            <a:off x="2417661" y="2528398"/>
            <a:ext cx="135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eigen gezin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familie of vrienden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vrijwilligers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professionele diensten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6012160" y="4155926"/>
            <a:ext cx="144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helemaal niet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beperkte mate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grote mate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>
            <a:off x="1259632" y="2249650"/>
            <a:ext cx="0" cy="28227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0" name="Google Shape;280;p35"/>
          <p:cNvCxnSpPr/>
          <p:nvPr/>
        </p:nvCxnSpPr>
        <p:spPr>
          <a:xfrm>
            <a:off x="7553220" y="3437875"/>
            <a:ext cx="0" cy="16344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1" name="Google Shape;281;p35"/>
          <p:cNvSpPr/>
          <p:nvPr/>
        </p:nvSpPr>
        <p:spPr>
          <a:xfrm>
            <a:off x="2417661" y="3720714"/>
            <a:ext cx="1296144" cy="555885"/>
          </a:xfrm>
          <a:prstGeom prst="flowChartProcess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Optioneel: professionele diensten: wie?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886830" y="1772596"/>
            <a:ext cx="1358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4137632" y="3267263"/>
            <a:ext cx="135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minder dan 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keren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dagelijks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title"/>
          </p:nvPr>
        </p:nvSpPr>
        <p:spPr>
          <a:xfrm>
            <a:off x="395536" y="39404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</a:pPr>
            <a:r>
              <a:rPr lang="nl"/>
              <a:t>DEEL 2</a:t>
            </a:r>
            <a:endParaRPr/>
          </a:p>
        </p:txBody>
      </p:sp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755576" y="872326"/>
            <a:ext cx="2450756" cy="1316970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Hoe vaak zou u op basis van uw huidige ondersteunings-</a:t>
            </a:r>
            <a:b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behoeften gebruik willen maken van praktische hulp?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3161809" y="1753039"/>
            <a:ext cx="2450756" cy="1316970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Hebt u een voorkeur voor wie u deze praktische hulp zou moeten bieden?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5772791" y="2411524"/>
            <a:ext cx="2664296" cy="1532994"/>
          </a:xfrm>
          <a:prstGeom prst="flowChartPreparation">
            <a:avLst/>
          </a:prstGeom>
          <a:solidFill>
            <a:schemeClr val="accent1"/>
          </a:solidFill>
          <a:ln cap="flat" cmpd="sng" w="25400">
            <a:solidFill>
              <a:srgbClr val="1B6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Geef aan hoe vaak u op basis van uw huidige ondersteunings-</a:t>
            </a:r>
            <a:b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behoeften gebruik zou willen maken van praktische hulp en wie u wilt dat die praktische hulp biedt.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36"/>
          <p:cNvCxnSpPr/>
          <p:nvPr/>
        </p:nvCxnSpPr>
        <p:spPr>
          <a:xfrm>
            <a:off x="630288" y="1037168"/>
            <a:ext cx="0" cy="4935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4" name="Google Shape;294;p36"/>
          <p:cNvCxnSpPr/>
          <p:nvPr/>
        </p:nvCxnSpPr>
        <p:spPr>
          <a:xfrm>
            <a:off x="1844798" y="2283718"/>
            <a:ext cx="1143000" cy="1647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5" name="Google Shape;295;p36"/>
          <p:cNvCxnSpPr/>
          <p:nvPr/>
        </p:nvCxnSpPr>
        <p:spPr>
          <a:xfrm>
            <a:off x="4330147" y="3130658"/>
            <a:ext cx="1282500" cy="1647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6" name="Google Shape;296;p36"/>
          <p:cNvSpPr txBox="1"/>
          <p:nvPr/>
        </p:nvSpPr>
        <p:spPr>
          <a:xfrm>
            <a:off x="1165514" y="2516011"/>
            <a:ext cx="13587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nooit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minder dan 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keren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dagelijks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3923928" y="3304970"/>
            <a:ext cx="1358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6084168" y="4007844"/>
            <a:ext cx="135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eigen gezin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familie of vrienden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vrijwilligers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professionele diensten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7308304" y="4004748"/>
            <a:ext cx="135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minder dan 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keer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meerdere keren per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n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dagelijks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36"/>
          <p:cNvCxnSpPr/>
          <p:nvPr/>
        </p:nvCxnSpPr>
        <p:spPr>
          <a:xfrm>
            <a:off x="1691680" y="3944518"/>
            <a:ext cx="0" cy="9315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1" name="Google Shape;301;p36"/>
          <p:cNvCxnSpPr/>
          <p:nvPr/>
        </p:nvCxnSpPr>
        <p:spPr>
          <a:xfrm>
            <a:off x="4283968" y="3872510"/>
            <a:ext cx="0" cy="931500"/>
          </a:xfrm>
          <a:prstGeom prst="straightConnector1">
            <a:avLst/>
          </a:prstGeom>
          <a:noFill/>
          <a:ln cap="flat" cmpd="sng" w="9525">
            <a:solidFill>
              <a:srgbClr val="2193A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DANK U WEL</a:t>
            </a:r>
            <a:endParaRPr/>
          </a:p>
        </p:txBody>
      </p:sp>
      <p:sp>
        <p:nvSpPr>
          <p:cNvPr id="307" name="Google Shape;30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Bedankt om deel te willen nemen aan ons onderzoek rond de huidige noden van de personen met een handicap in prioriteitengroep 3. Uw antwoorden zijn erg belangrijk!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Hebt u vragen? Dan kunt u 02 249 30 00 bellen.</a:t>
            </a:r>
            <a:endParaRPr/>
          </a:p>
        </p:txBody>
      </p:sp>
      <p:sp>
        <p:nvSpPr>
          <p:cNvPr id="308" name="Google Shape;30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311700" y="445025"/>
            <a:ext cx="87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2"/>
                </a:solidFill>
              </a:rPr>
              <a:t>PAPIEREN VERSIE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4" name="Google Shape;31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8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320" name="Google Shape;320;p38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1" name="Google Shape;321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8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323" name="Google Shape;323;p38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324" name="Google Shape;324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" name="Google Shape;325;p38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326" name="Google Shape;326;p38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327" name="Google Shape;327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34" name="Google Shape;3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975" y="755650"/>
            <a:ext cx="5480050" cy="3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40" name="Google Shape;3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9" y="555526"/>
            <a:ext cx="5328592" cy="3928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40"/>
          <p:cNvCxnSpPr/>
          <p:nvPr/>
        </p:nvCxnSpPr>
        <p:spPr>
          <a:xfrm>
            <a:off x="1534717" y="699542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2" name="Google Shape;342;p40"/>
          <p:cNvCxnSpPr/>
          <p:nvPr/>
        </p:nvCxnSpPr>
        <p:spPr>
          <a:xfrm>
            <a:off x="1534717" y="2355726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3" name="Google Shape;343;p40"/>
          <p:cNvSpPr/>
          <p:nvPr/>
        </p:nvSpPr>
        <p:spPr>
          <a:xfrm>
            <a:off x="2267744" y="699542"/>
            <a:ext cx="360000" cy="576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40"/>
          <p:cNvCxnSpPr/>
          <p:nvPr/>
        </p:nvCxnSpPr>
        <p:spPr>
          <a:xfrm flipH="1">
            <a:off x="5076088" y="1258246"/>
            <a:ext cx="288000" cy="16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5" name="Google Shape;345;p40"/>
          <p:cNvCxnSpPr/>
          <p:nvPr/>
        </p:nvCxnSpPr>
        <p:spPr>
          <a:xfrm flipH="1">
            <a:off x="5220848" y="1635646"/>
            <a:ext cx="288000" cy="16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6" name="Google Shape;346;p40"/>
          <p:cNvCxnSpPr/>
          <p:nvPr/>
        </p:nvCxnSpPr>
        <p:spPr>
          <a:xfrm flipH="1">
            <a:off x="4715948" y="2715766"/>
            <a:ext cx="792900" cy="93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</a:t>
            </a:r>
            <a:endParaRPr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Beleid</a:t>
            </a: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 Vlaamse Regering</a:t>
            </a:r>
            <a:endParaRPr>
              <a:solidFill>
                <a:srgbClr val="4D5156"/>
              </a:solidFill>
              <a:highlight>
                <a:srgbClr val="FFFF00"/>
              </a:highlight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Wouter Beke, Vlaams m</a:t>
            </a: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inister van Welzijn, Volksgezondheid, Gezin en Armoedebestrijding</a:t>
            </a:r>
            <a:b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</a:b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Bevraging hulpbronnen en prioriteitengroep 3</a:t>
            </a: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Dries Bleys, </a:t>
            </a:r>
            <a:r>
              <a:rPr i="1" lang="nl" sz="1600">
                <a:solidFill>
                  <a:srgbClr val="4D5156"/>
                </a:solidFill>
                <a:highlight>
                  <a:schemeClr val="lt1"/>
                </a:highlight>
              </a:rPr>
              <a:t>Vlaams Agentschap voor Personen met een Handicap</a:t>
            </a:r>
            <a:b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Individuele gesprekken</a:t>
            </a:r>
            <a:endParaRPr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Maarten Ruymen, vertegenwoordiger gebruikersverenigingen met infoloket</a:t>
            </a: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Marijke De Maeyer, vertegenwoordigster diensten ondersteuningsplan</a:t>
            </a: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Dave Ceule, vertegenwoordiger bijstandsorganisaties</a:t>
            </a:r>
            <a:b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</a:b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Vragenronde vanuit chat</a:t>
            </a: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Moderator: </a:t>
            </a:r>
            <a:r>
              <a:rPr i="1" lang="nl" sz="1600">
                <a:solidFill>
                  <a:srgbClr val="4D5156"/>
                </a:solidFill>
                <a:highlight>
                  <a:schemeClr val="lt1"/>
                </a:highlight>
              </a:rPr>
              <a:t>Marc Sevenhant</a:t>
            </a:r>
            <a:r>
              <a:rPr i="1" lang="nl" sz="1600">
                <a:solidFill>
                  <a:srgbClr val="4D5156"/>
                </a:solidFill>
                <a:highlight>
                  <a:srgbClr val="FFFFFF"/>
                </a:highlight>
              </a:rPr>
              <a:t>, Vlaams Agentschap voor Personen met een Handicap</a:t>
            </a:r>
            <a:endParaRPr i="1"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52" name="Google Shape;3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38" y="947738"/>
            <a:ext cx="801052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1"/>
          <p:cNvSpPr/>
          <p:nvPr/>
        </p:nvSpPr>
        <p:spPr>
          <a:xfrm>
            <a:off x="566738" y="1635646"/>
            <a:ext cx="74700" cy="14403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76275"/>
            <a:ext cx="5486400" cy="379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42"/>
          <p:cNvCxnSpPr/>
          <p:nvPr/>
        </p:nvCxnSpPr>
        <p:spPr>
          <a:xfrm>
            <a:off x="1284177" y="1131590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1" name="Google Shape;361;p42"/>
          <p:cNvCxnSpPr/>
          <p:nvPr/>
        </p:nvCxnSpPr>
        <p:spPr>
          <a:xfrm>
            <a:off x="1295486" y="2859782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2" name="Google Shape;362;p42"/>
          <p:cNvCxnSpPr/>
          <p:nvPr/>
        </p:nvCxnSpPr>
        <p:spPr>
          <a:xfrm>
            <a:off x="1458517" y="915566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68" name="Google Shape;3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533400"/>
            <a:ext cx="5715000" cy="407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43"/>
          <p:cNvCxnSpPr/>
          <p:nvPr/>
        </p:nvCxnSpPr>
        <p:spPr>
          <a:xfrm>
            <a:off x="1240211" y="699542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0" name="Google Shape;370;p43"/>
          <p:cNvCxnSpPr/>
          <p:nvPr/>
        </p:nvCxnSpPr>
        <p:spPr>
          <a:xfrm>
            <a:off x="1240211" y="2571750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76" name="Google Shape;37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58750"/>
            <a:ext cx="5715000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82" name="Google Shape;3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61925"/>
            <a:ext cx="5562600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5"/>
          <p:cNvSpPr/>
          <p:nvPr/>
        </p:nvSpPr>
        <p:spPr>
          <a:xfrm>
            <a:off x="1871700" y="555526"/>
            <a:ext cx="72000" cy="14403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45"/>
          <p:cNvCxnSpPr/>
          <p:nvPr/>
        </p:nvCxnSpPr>
        <p:spPr>
          <a:xfrm>
            <a:off x="1943708" y="3795886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5" name="Google Shape;385;p45"/>
          <p:cNvCxnSpPr/>
          <p:nvPr/>
        </p:nvCxnSpPr>
        <p:spPr>
          <a:xfrm>
            <a:off x="1907704" y="4803998"/>
            <a:ext cx="588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</a:pPr>
            <a:r>
              <a:rPr lang="nl"/>
              <a:t>DANK U WEL</a:t>
            </a:r>
            <a:endParaRPr/>
          </a:p>
        </p:txBody>
      </p:sp>
      <p:sp>
        <p:nvSpPr>
          <p:cNvPr id="391" name="Google Shape;39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	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Bedankt om deel te willen nemen aan ons onderzoek rond de huidige noden van de personen met een handicap in prioriteitengroep 3. Uw antwoorden zijn erg belangrijk!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Hebt u vragen? Dan kunt u 02 249 30 00 bellen.</a:t>
            </a:r>
            <a:endParaRPr/>
          </a:p>
        </p:txBody>
      </p:sp>
      <p:sp>
        <p:nvSpPr>
          <p:cNvPr id="392" name="Google Shape;392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>
            <p:ph type="title"/>
          </p:nvPr>
        </p:nvSpPr>
        <p:spPr>
          <a:xfrm>
            <a:off x="1023825" y="445025"/>
            <a:ext cx="78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</a:t>
            </a:r>
            <a:endParaRPr/>
          </a:p>
        </p:txBody>
      </p:sp>
      <p:sp>
        <p:nvSpPr>
          <p:cNvPr id="398" name="Google Shape;39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399" name="Google Shape;39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00" name="Google Shape;400;p47"/>
          <p:cNvSpPr/>
          <p:nvPr/>
        </p:nvSpPr>
        <p:spPr>
          <a:xfrm>
            <a:off x="387900" y="454025"/>
            <a:ext cx="548700" cy="527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47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406" name="Google Shape;406;p47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7" name="Google Shape;407;p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8" name="Google Shape;408;p47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409" name="Google Shape;409;p47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410" name="Google Shape;410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47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412" name="Google Shape;412;p47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413" name="Google Shape;413;p4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4" name="Google Shape;414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/>
          <p:nvPr>
            <p:ph type="title"/>
          </p:nvPr>
        </p:nvSpPr>
        <p:spPr>
          <a:xfrm>
            <a:off x="1023825" y="445025"/>
            <a:ext cx="78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POLL</a:t>
            </a:r>
            <a:endParaRPr/>
          </a:p>
        </p:txBody>
      </p:sp>
      <p:sp>
        <p:nvSpPr>
          <p:cNvPr id="420" name="Google Shape;42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Gaat u de vragenlijst invullen?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nl"/>
              <a:t>Ja, de digitale versie, op mijn computer, tablet of gsm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nl"/>
              <a:t>Ja, op papier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nl"/>
              <a:t>Daar wil ik nog even over nadenken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nl"/>
              <a:t>Nee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pSp>
        <p:nvGrpSpPr>
          <p:cNvPr id="422" name="Google Shape;422;p48"/>
          <p:cNvGrpSpPr/>
          <p:nvPr/>
        </p:nvGrpSpPr>
        <p:grpSpPr>
          <a:xfrm>
            <a:off x="408388" y="445036"/>
            <a:ext cx="548800" cy="584549"/>
            <a:chOff x="2998350" y="1152475"/>
            <a:chExt cx="3449400" cy="3674100"/>
          </a:xfrm>
        </p:grpSpPr>
        <p:sp>
          <p:nvSpPr>
            <p:cNvPr id="423" name="Google Shape;423;p48"/>
            <p:cNvSpPr/>
            <p:nvPr/>
          </p:nvSpPr>
          <p:spPr>
            <a:xfrm>
              <a:off x="2998350" y="1152475"/>
              <a:ext cx="3449400" cy="3674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4" name="Google Shape;424;p48"/>
            <p:cNvGrpSpPr/>
            <p:nvPr/>
          </p:nvGrpSpPr>
          <p:grpSpPr>
            <a:xfrm>
              <a:off x="3324150" y="1575625"/>
              <a:ext cx="2797800" cy="2827800"/>
              <a:chOff x="2888650" y="1511350"/>
              <a:chExt cx="2797800" cy="2827800"/>
            </a:xfrm>
          </p:grpSpPr>
          <p:sp>
            <p:nvSpPr>
              <p:cNvPr id="425" name="Google Shape;425;p48"/>
              <p:cNvSpPr/>
              <p:nvPr/>
            </p:nvSpPr>
            <p:spPr>
              <a:xfrm>
                <a:off x="2888650" y="2510800"/>
                <a:ext cx="816600" cy="18282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48"/>
              <p:cNvSpPr/>
              <p:nvPr/>
            </p:nvSpPr>
            <p:spPr>
              <a:xfrm>
                <a:off x="3879250" y="1511350"/>
                <a:ext cx="816600" cy="28278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48"/>
              <p:cNvSpPr/>
              <p:nvPr/>
            </p:nvSpPr>
            <p:spPr>
              <a:xfrm>
                <a:off x="4869850" y="3254300"/>
                <a:ext cx="816600" cy="10848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428" name="Google Shape;4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48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433" name="Google Shape;433;p48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4" name="Google Shape;434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48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436" name="Google Shape;436;p48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437" name="Google Shape;437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48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439" name="Google Shape;439;p48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440" name="Google Shape;440;p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" name="Google Shape;441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type="title"/>
          </p:nvPr>
        </p:nvSpPr>
        <p:spPr>
          <a:xfrm>
            <a:off x="311700" y="445025"/>
            <a:ext cx="87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ONLINE INFORMATIE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7" name="Google Shape;44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48" name="Google Shape;4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2" name="Google Shape;452;p49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453" name="Google Shape;453;p49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4" name="Google Shape;454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p49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456" name="Google Shape;456;p49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457" name="Google Shape;457;p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49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459" name="Google Shape;459;p49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460" name="Google Shape;460;p4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1" name="Google Shape;461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ONLINE INFORMATIE</a:t>
            </a:r>
            <a:endParaRPr/>
          </a:p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68" name="Google Shape;468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Rechtenverkenner: </a:t>
            </a:r>
            <a:r>
              <a:rPr lang="nl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www.rechtenverkenner.be</a:t>
            </a:r>
            <a:endParaRPr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  <a:t>Online overzicht van sociale rechten, premies en andere voordelen op het vlak van onderwijs, arbeid, wonen, welzijn, energie … </a:t>
            </a:r>
            <a:b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rgbClr val="FFFFFF"/>
                </a:highlight>
              </a:rPr>
              <a:t>Sociale kaart: </a:t>
            </a:r>
            <a:r>
              <a:rPr lang="nl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www.socialekaart.be</a:t>
            </a:r>
            <a:endParaRPr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Informatie over het zorgaanbod in Vlaanderen en Brussel</a:t>
            </a: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5F6368"/>
                </a:solidFill>
                <a:highlight>
                  <a:srgbClr val="FFFFFF"/>
                </a:highlight>
              </a:rPr>
              <a:t>Welke organisaties voldoen aan de zorgvraag?</a:t>
            </a:r>
            <a:endParaRPr sz="15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5F6368"/>
                </a:solidFill>
                <a:highlight>
                  <a:srgbClr val="FFFFFF"/>
                </a:highlight>
              </a:rPr>
              <a:t>Wat zijn de specificaties van die organisaties?</a:t>
            </a:r>
            <a:endParaRPr sz="15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5F6368"/>
                </a:solidFill>
                <a:highlight>
                  <a:srgbClr val="FFFFFF"/>
                </a:highlight>
              </a:rPr>
              <a:t>Welke organisaties voldoen op basis van die specificaties het best aan de behoeften van de burger/cliënt en situeren zich het dichtst bij zijn woonplaats?</a:t>
            </a:r>
            <a:endParaRPr sz="1500">
              <a:solidFill>
                <a:srgbClr val="5F636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PRAKTISCH VERLOOP WEBINAR</a:t>
            </a:r>
            <a:endParaRPr/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We polsen graag tijdens de sessie naar uw mening met een poll</a:t>
            </a: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  <a:t>Vragen</a:t>
            </a:r>
            <a: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  <a:t>? </a:t>
            </a: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Vragen stellen kan tijdens de hele sessie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Vragen zijn enkel zichtbaar voor de organisatoren, niet voor de deelnemers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Stel </a:t>
            </a: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alleen </a:t>
            </a: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vragen over de toelichting, geen individuele dossiervragen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rgbClr val="FFFFFF"/>
                </a:highlight>
              </a:rPr>
              <a:t>Antwoorden? </a:t>
            </a: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We voorzien een moment om de vragen en antwoorden te bespreken voor de hele groep na elk deel &amp; op het einde van de webinar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rgbClr val="FFFFFF"/>
                </a:highlight>
              </a:rPr>
              <a:t>Het is ook mogelijk dat uw vraag beantwoord wordt via een chat naar u of via e-mail na afloop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ONLINE INFORMATIE</a:t>
            </a:r>
            <a:endParaRPr/>
          </a:p>
        </p:txBody>
      </p:sp>
      <p:sp>
        <p:nvSpPr>
          <p:cNvPr id="474" name="Google Shape;474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475" name="Google Shape;475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5F6368"/>
                </a:solidFill>
                <a:highlight>
                  <a:srgbClr val="FFFFFF"/>
                </a:highlight>
              </a:rPr>
              <a:t>Vlaanderen: </a:t>
            </a:r>
            <a:r>
              <a:rPr lang="nl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www.vlaanderen.be</a:t>
            </a:r>
            <a:r>
              <a:rPr lang="nl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/gezondheid-en-welzijn/</a:t>
            </a:r>
            <a:r>
              <a:rPr lang="nl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handicap</a:t>
            </a:r>
            <a:endParaRPr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wegwijsinformatie rond handicap</a:t>
            </a:r>
            <a:br>
              <a:rPr lang="nl">
                <a:solidFill>
                  <a:srgbClr val="5F6368"/>
                </a:solidFill>
                <a:highlight>
                  <a:srgbClr val="FFFFFF"/>
                </a:highlight>
              </a:rPr>
            </a:br>
            <a:endParaRPr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5F6368"/>
                </a:solidFill>
                <a:highlight>
                  <a:srgbClr val="FFFFFF"/>
                </a:highlight>
              </a:rPr>
              <a:t>VAPH: </a:t>
            </a:r>
            <a:r>
              <a:rPr lang="nl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www.vaph.be</a:t>
            </a:r>
            <a:endParaRPr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aanbod van rechtstreeks toegankelijke hulp: </a:t>
            </a:r>
            <a:r>
              <a:rPr lang="nl" sz="16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www.vaph.be/we</a:t>
            </a:r>
            <a:r>
              <a:rPr lang="nl" sz="16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gwijzer</a:t>
            </a: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informatie over hulpmiddelen en aanpassingen: </a:t>
            </a:r>
            <a:r>
              <a:rPr lang="nl" sz="16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www.vaph.be/hulpmiddelen</a:t>
            </a: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…</a:t>
            </a:r>
            <a:b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</a:b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Zorgwijs</a:t>
            </a: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: </a:t>
            </a:r>
            <a:r>
              <a:rPr lang="nl" sz="1600" u="sng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www.zorgwijs.be</a:t>
            </a: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5F6368"/>
                </a:solidFill>
                <a:highlight>
                  <a:srgbClr val="FFFFFF"/>
                </a:highlight>
              </a:rPr>
              <a:t>beschikbare aanbod van de zorgaanbieders die in uw buurt ondersteuning aanbieden die u kunt betalen met uw persoonsvolgend budget</a:t>
            </a:r>
            <a:endParaRPr sz="1600">
              <a:solidFill>
                <a:srgbClr val="5F636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2"/>
          <p:cNvSpPr txBox="1"/>
          <p:nvPr>
            <p:ph type="title"/>
          </p:nvPr>
        </p:nvSpPr>
        <p:spPr>
          <a:xfrm>
            <a:off x="311700" y="445025"/>
            <a:ext cx="87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INDIVIDUELE GESPREKKEN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1" name="Google Shape;48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82" name="Google Shape;48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52"/>
          <p:cNvGrpSpPr/>
          <p:nvPr/>
        </p:nvGrpSpPr>
        <p:grpSpPr>
          <a:xfrm>
            <a:off x="311675" y="4516827"/>
            <a:ext cx="1105200" cy="540000"/>
            <a:chOff x="236225" y="453927"/>
            <a:chExt cx="1105200" cy="540000"/>
          </a:xfrm>
        </p:grpSpPr>
        <p:sp>
          <p:nvSpPr>
            <p:cNvPr id="487" name="Google Shape;487;p52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8" name="Google Shape;488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" name="Google Shape;489;p52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490" name="Google Shape;490;p52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491" name="Google Shape;491;p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52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493" name="Google Shape;493;p52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494" name="Google Shape;494;p5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5" name="Google Shape;495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1" name="Google Shape;50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INDIVIDUELE GESPREKKEN</a:t>
            </a:r>
            <a:endParaRPr/>
          </a:p>
        </p:txBody>
      </p:sp>
      <p:sp>
        <p:nvSpPr>
          <p:cNvPr id="502" name="Google Shape;502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Waarom individuele gesprekken?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Elke situatie is anders: uw vraag staat centraal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Belang van kwaliteit van leven, inclusie, zelfregie, eigen keuzes kunnen maken</a:t>
            </a:r>
            <a:endParaRPr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08" name="Google Shape;50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INDIVIDUELE GESPREKKEN</a:t>
            </a:r>
            <a:endParaRPr/>
          </a:p>
        </p:txBody>
      </p:sp>
      <p:sp>
        <p:nvSpPr>
          <p:cNvPr id="509" name="Google Shape;509;p54"/>
          <p:cNvSpPr txBox="1"/>
          <p:nvPr>
            <p:ph idx="1" type="body"/>
          </p:nvPr>
        </p:nvSpPr>
        <p:spPr>
          <a:xfrm>
            <a:off x="311700" y="1152475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Inhoud individuele gesprekken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1 tot 5 gesprekken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bij u thuis of op kantoor, kan via video indien door corona live niet mogelijk is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Wat is uw vraag?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Welke hulpbronnen kent u?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Van welke hulpbronnen maakt u gebruik? 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Kunnen die eventueel</a:t>
            </a:r>
            <a:r>
              <a:rPr lang="nl" sz="1500"/>
              <a:t> anders ingezet worden? 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Z</a:t>
            </a:r>
            <a:r>
              <a:rPr lang="nl" sz="1600"/>
              <a:t>ijn er nog bijkomende mogelijkheden? 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tegemoetkomingen, premies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hulpmiddelen en woningaanpassingen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ondersteuning 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niet enkel binnen VAPH, maar ook ruimer (de vijf cirkels)</a:t>
            </a:r>
            <a:endParaRPr sz="13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N</a:t>
            </a:r>
            <a:r>
              <a:rPr lang="nl" sz="1600"/>
              <a:t>iet enkel info, maar ook indien gewenst samen contact leggen …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CIRKELS</a:t>
            </a:r>
            <a:endParaRPr/>
          </a:p>
        </p:txBody>
      </p:sp>
      <p:sp>
        <p:nvSpPr>
          <p:cNvPr id="515" name="Google Shape;515;p5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16" name="Google Shape;516;p55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E6007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5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9B00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5C31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0A5D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5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5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5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5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5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0A5D67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0A5D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5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5C3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5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5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E600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CIRKELS</a:t>
            </a:r>
            <a:endParaRPr>
              <a:solidFill>
                <a:srgbClr val="3BB0C9"/>
              </a:solidFill>
            </a:endParaRPr>
          </a:p>
        </p:txBody>
      </p:sp>
      <p:sp>
        <p:nvSpPr>
          <p:cNvPr id="533" name="Google Shape;533;p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34" name="Google Shape;534;p56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6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6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6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6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6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6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6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6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6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6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6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56" title="Hulpmiddelen en aanpassing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531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6"/>
          <p:cNvSpPr/>
          <p:nvPr/>
        </p:nvSpPr>
        <p:spPr>
          <a:xfrm>
            <a:off x="4605531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3BB0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en wil ik zelf doen? Wie kan mij daarbij helpen?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CIRKELS</a:t>
            </a:r>
            <a:endParaRPr>
              <a:solidFill>
                <a:srgbClr val="0A5D67"/>
              </a:solidFill>
            </a:endParaRPr>
          </a:p>
        </p:txBody>
      </p:sp>
      <p:sp>
        <p:nvSpPr>
          <p:cNvPr id="553" name="Google Shape;553;p5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54" name="Google Shape;554;p57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7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7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57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0A5D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7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7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7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7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7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0A5D67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0A5D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7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7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7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57" title="Hulpmiddelen en aanpassing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531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7"/>
          <p:cNvSpPr/>
          <p:nvPr/>
        </p:nvSpPr>
        <p:spPr>
          <a:xfrm>
            <a:off x="4605531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3BB0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en wil ik zelf doen? Wie kan mij daarbij helpen?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7"/>
          <p:cNvSpPr/>
          <p:nvPr/>
        </p:nvSpPr>
        <p:spPr>
          <a:xfrm>
            <a:off x="4605531" y="3938600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0A5D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helpen mijn huisgenoten mij? </a:t>
            </a: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ik bijdragen in mijn gezin?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CIRKELS</a:t>
            </a:r>
            <a:endParaRPr>
              <a:solidFill>
                <a:srgbClr val="5C315E"/>
              </a:solidFill>
            </a:endParaRPr>
          </a:p>
        </p:txBody>
      </p:sp>
      <p:sp>
        <p:nvSpPr>
          <p:cNvPr id="574" name="Google Shape;574;p5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75" name="Google Shape;575;p58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8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5C31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8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0A5D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8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8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8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8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0A5D67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0A5D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8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5C3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8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8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58" title="Hulpmiddelen en aanpassing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531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8"/>
          <p:cNvSpPr/>
          <p:nvPr/>
        </p:nvSpPr>
        <p:spPr>
          <a:xfrm>
            <a:off x="4605531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3BB0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en wil ik zelf doen? Wie kan mij daarbij helpen?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8"/>
          <p:cNvSpPr/>
          <p:nvPr/>
        </p:nvSpPr>
        <p:spPr>
          <a:xfrm>
            <a:off x="4605531" y="3938600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0A5D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helpen mijn huisgenoten mij? Wat kan ik bijdragen in mijn gezin?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8"/>
          <p:cNvSpPr/>
          <p:nvPr/>
        </p:nvSpPr>
        <p:spPr>
          <a:xfrm>
            <a:off x="6930903" y="194025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5C31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Wie uit mijn omgeving helpt mij?  </a:t>
            </a: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kan ik deelnemen aan mijn buurtleven?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CIRKELS</a:t>
            </a:r>
            <a:endParaRPr>
              <a:solidFill>
                <a:srgbClr val="9B004F"/>
              </a:solidFill>
            </a:endParaRPr>
          </a:p>
        </p:txBody>
      </p:sp>
      <p:sp>
        <p:nvSpPr>
          <p:cNvPr id="596" name="Google Shape;596;p5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597" name="Google Shape;597;p59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F5F6F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9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9B00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9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5C31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9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0A5D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59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9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9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9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9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0A5D67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0A5D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9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5C3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9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9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F5F6F6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F5F6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59" title="Hulpmiddelen en aanpassing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531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9"/>
          <p:cNvSpPr/>
          <p:nvPr/>
        </p:nvSpPr>
        <p:spPr>
          <a:xfrm>
            <a:off x="4605531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3BB0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en wil ik zelf doen? Wie kan mij daarbij helpen?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9"/>
          <p:cNvSpPr/>
          <p:nvPr/>
        </p:nvSpPr>
        <p:spPr>
          <a:xfrm>
            <a:off x="4605531" y="3938600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0A5D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helpen mijn huisgenoten mij? Wat kan ik bijdragen in mijn gezin?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9"/>
          <p:cNvSpPr/>
          <p:nvPr/>
        </p:nvSpPr>
        <p:spPr>
          <a:xfrm>
            <a:off x="6930903" y="194025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5C31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Wie uit mijn omgeving helpt mij?  Hoe kan ik deelnemen aan mijn buurtleven?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9"/>
          <p:cNvSpPr/>
          <p:nvPr/>
        </p:nvSpPr>
        <p:spPr>
          <a:xfrm>
            <a:off x="6930903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9B0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poetshulp, gezinshulp, OCMW, dienst maatschappelijk werk ...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VIJF </a:t>
            </a:r>
            <a:r>
              <a:rPr lang="nl"/>
              <a:t>CIRKELS</a:t>
            </a:r>
            <a:endParaRPr>
              <a:solidFill>
                <a:srgbClr val="E6007D"/>
              </a:solidFill>
            </a:endParaRPr>
          </a:p>
        </p:txBody>
      </p:sp>
      <p:sp>
        <p:nvSpPr>
          <p:cNvPr id="619" name="Google Shape;619;p6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20" name="Google Shape;620;p60"/>
          <p:cNvSpPr/>
          <p:nvPr/>
        </p:nvSpPr>
        <p:spPr>
          <a:xfrm>
            <a:off x="2736535" y="1327424"/>
            <a:ext cx="1555690" cy="3135725"/>
          </a:xfrm>
          <a:custGeom>
            <a:rect b="b" l="l" r="r" t="t"/>
            <a:pathLst>
              <a:path extrusionOk="0" h="3135725" w="1555690">
                <a:moveTo>
                  <a:pt x="-246" y="3135581"/>
                </a:moveTo>
                <a:cubicBezTo>
                  <a:pt x="865662" y="3128828"/>
                  <a:pt x="1562149" y="2421406"/>
                  <a:pt x="1555396" y="1555498"/>
                </a:cubicBezTo>
                <a:cubicBezTo>
                  <a:pt x="1548719" y="699124"/>
                  <a:pt x="856128" y="6533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E6007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0"/>
          <p:cNvSpPr/>
          <p:nvPr/>
        </p:nvSpPr>
        <p:spPr>
          <a:xfrm>
            <a:off x="2736535" y="1550499"/>
            <a:ext cx="1344834" cy="2689669"/>
          </a:xfrm>
          <a:custGeom>
            <a:rect b="b" l="l" r="r" t="t"/>
            <a:pathLst>
              <a:path extrusionOk="0" h="2689669" w="1344834">
                <a:moveTo>
                  <a:pt x="-246" y="2689526"/>
                </a:moveTo>
                <a:cubicBezTo>
                  <a:pt x="742485" y="2689526"/>
                  <a:pt x="1344589" y="2087422"/>
                  <a:pt x="1344589" y="1344691"/>
                </a:cubicBezTo>
                <a:cubicBezTo>
                  <a:pt x="1344589" y="601960"/>
                  <a:pt x="742485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9B00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0"/>
          <p:cNvSpPr/>
          <p:nvPr/>
        </p:nvSpPr>
        <p:spPr>
          <a:xfrm>
            <a:off x="2736535" y="1767860"/>
            <a:ext cx="1117112" cy="2254853"/>
          </a:xfrm>
          <a:custGeom>
            <a:rect b="b" l="l" r="r" t="t"/>
            <a:pathLst>
              <a:path extrusionOk="0" h="2254853" w="1117112">
                <a:moveTo>
                  <a:pt x="-246" y="2254709"/>
                </a:moveTo>
                <a:cubicBezTo>
                  <a:pt x="622413" y="2248985"/>
                  <a:pt x="1122542" y="1739578"/>
                  <a:pt x="1116817" y="1116919"/>
                </a:cubicBezTo>
                <a:cubicBezTo>
                  <a:pt x="1111169" y="502338"/>
                  <a:pt x="614336" y="550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5C315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0"/>
          <p:cNvSpPr/>
          <p:nvPr/>
        </p:nvSpPr>
        <p:spPr>
          <a:xfrm>
            <a:off x="2736535" y="2004366"/>
            <a:ext cx="881759" cy="1781841"/>
          </a:xfrm>
          <a:custGeom>
            <a:rect b="b" l="l" r="r" t="t"/>
            <a:pathLst>
              <a:path extrusionOk="0" h="1781841" w="881759">
                <a:moveTo>
                  <a:pt x="-246" y="1781698"/>
                </a:moveTo>
                <a:cubicBezTo>
                  <a:pt x="491797" y="1776611"/>
                  <a:pt x="886551" y="1373608"/>
                  <a:pt x="881464" y="881566"/>
                </a:cubicBezTo>
                <a:cubicBezTo>
                  <a:pt x="876445" y="396706"/>
                  <a:pt x="484615" y="4866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0A5D6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0"/>
          <p:cNvSpPr/>
          <p:nvPr/>
        </p:nvSpPr>
        <p:spPr>
          <a:xfrm>
            <a:off x="2736535" y="2209534"/>
            <a:ext cx="685800" cy="1371600"/>
          </a:xfrm>
          <a:custGeom>
            <a:rect b="b" l="l" r="r" t="t"/>
            <a:pathLst>
              <a:path extrusionOk="0" h="1371600" w="685800">
                <a:moveTo>
                  <a:pt x="-246" y="1371456"/>
                </a:moveTo>
                <a:cubicBezTo>
                  <a:pt x="378506" y="1371456"/>
                  <a:pt x="685554" y="1064418"/>
                  <a:pt x="685554" y="685656"/>
                </a:cubicBezTo>
                <a:cubicBezTo>
                  <a:pt x="685554" y="306904"/>
                  <a:pt x="378506" y="-144"/>
                  <a:pt x="-246" y="-144"/>
                </a:cubicBezTo>
              </a:path>
            </a:pathLst>
          </a:custGeom>
          <a:noFill/>
          <a:ln cap="flat" cmpd="sng" w="104775">
            <a:solidFill>
              <a:srgbClr val="3BB0C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0"/>
          <p:cNvSpPr/>
          <p:nvPr/>
        </p:nvSpPr>
        <p:spPr>
          <a:xfrm>
            <a:off x="2572229" y="2721408"/>
            <a:ext cx="328422" cy="328422"/>
          </a:xfrm>
          <a:custGeom>
            <a:rect b="b" l="l" r="r" t="t"/>
            <a:pathLst>
              <a:path extrusionOk="0" h="328422" w="328422">
                <a:moveTo>
                  <a:pt x="328422" y="164211"/>
                </a:moveTo>
                <a:cubicBezTo>
                  <a:pt x="328422" y="254902"/>
                  <a:pt x="254902" y="328422"/>
                  <a:pt x="164211" y="328422"/>
                </a:cubicBezTo>
                <a:cubicBezTo>
                  <a:pt x="73520" y="328422"/>
                  <a:pt x="0" y="254902"/>
                  <a:pt x="0" y="164211"/>
                </a:cubicBezTo>
                <a:cubicBezTo>
                  <a:pt x="0" y="73520"/>
                  <a:pt x="73520" y="0"/>
                  <a:pt x="164211" y="0"/>
                </a:cubicBezTo>
                <a:cubicBezTo>
                  <a:pt x="254902" y="0"/>
                  <a:pt x="328422" y="73520"/>
                  <a:pt x="328422" y="164211"/>
                </a:cubicBezTo>
                <a:close/>
              </a:path>
            </a:pathLst>
          </a:custGeom>
          <a:noFill/>
          <a:ln cap="flat" cmpd="sng" w="1047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0"/>
          <p:cNvSpPr/>
          <p:nvPr/>
        </p:nvSpPr>
        <p:spPr>
          <a:xfrm>
            <a:off x="2526773" y="3244140"/>
            <a:ext cx="431746" cy="1435131"/>
          </a:xfrm>
          <a:custGeom>
            <a:rect b="b" l="l" r="r" t="t"/>
            <a:pathLst>
              <a:path extrusionOk="0" h="1435131" w="485108">
                <a:moveTo>
                  <a:pt x="242356" y="-144"/>
                </a:moveTo>
                <a:cubicBezTo>
                  <a:pt x="108339" y="-144"/>
                  <a:pt x="-246" y="73294"/>
                  <a:pt x="-246" y="163971"/>
                </a:cubicBezTo>
                <a:lnTo>
                  <a:pt x="-246" y="1434988"/>
                </a:lnTo>
                <a:lnTo>
                  <a:pt x="484862" y="1434988"/>
                </a:lnTo>
                <a:lnTo>
                  <a:pt x="484862" y="163971"/>
                </a:lnTo>
                <a:cubicBezTo>
                  <a:pt x="484862" y="73294"/>
                  <a:pt x="376277" y="-144"/>
                  <a:pt x="242356" y="-144"/>
                </a:cubicBezTo>
                <a:close/>
              </a:path>
            </a:pathLst>
          </a:custGeom>
          <a:solidFill>
            <a:srgbClr val="FFFFFF"/>
          </a:solidFill>
          <a:ln cap="flat" cmpd="sng" w="1047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0"/>
          <p:cNvSpPr txBox="1"/>
          <p:nvPr/>
        </p:nvSpPr>
        <p:spPr>
          <a:xfrm flipH="1">
            <a:off x="1431589" y="2044177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3BB0C9"/>
                </a:solidFill>
                <a:latin typeface="Calibri"/>
                <a:ea typeface="Calibri"/>
                <a:cs typeface="Calibri"/>
                <a:sym typeface="Calibri"/>
              </a:rPr>
              <a:t>IKZELF</a:t>
            </a:r>
            <a:endParaRPr b="1" sz="800">
              <a:solidFill>
                <a:srgbClr val="3BB0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0"/>
          <p:cNvSpPr txBox="1"/>
          <p:nvPr/>
        </p:nvSpPr>
        <p:spPr>
          <a:xfrm flipH="1">
            <a:off x="1431589" y="1859739"/>
            <a:ext cx="134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0A5D67"/>
                </a:solidFill>
                <a:latin typeface="Calibri"/>
                <a:ea typeface="Calibri"/>
                <a:cs typeface="Calibri"/>
                <a:sym typeface="Calibri"/>
              </a:rPr>
              <a:t>EIGEN GEZIN</a:t>
            </a:r>
            <a:endParaRPr b="1" sz="800">
              <a:solidFill>
                <a:srgbClr val="0A5D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0"/>
          <p:cNvSpPr txBox="1"/>
          <p:nvPr/>
        </p:nvSpPr>
        <p:spPr>
          <a:xfrm flipH="1">
            <a:off x="511489" y="1626102"/>
            <a:ext cx="2265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VRIENDEN, VRIJWILLIGERS</a:t>
            </a:r>
            <a:b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5C315E"/>
                </a:solidFill>
                <a:latin typeface="Calibri"/>
                <a:ea typeface="Calibri"/>
                <a:cs typeface="Calibri"/>
                <a:sym typeface="Calibri"/>
              </a:rPr>
              <a:t>EN OUDERS</a:t>
            </a:r>
            <a:endParaRPr b="1" sz="800">
              <a:solidFill>
                <a:srgbClr val="5C3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0"/>
          <p:cNvSpPr txBox="1"/>
          <p:nvPr/>
        </p:nvSpPr>
        <p:spPr>
          <a:xfrm flipH="1">
            <a:off x="83089" y="1392465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REGULIERE DIENSTEN: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9B004F"/>
                </a:solidFill>
                <a:latin typeface="Calibri"/>
                <a:ea typeface="Calibri"/>
                <a:cs typeface="Calibri"/>
                <a:sym typeface="Calibri"/>
              </a:rPr>
              <a:t>POETSHULP, GEZINSHULP, KINDEROPVANG ...</a:t>
            </a:r>
            <a:endParaRPr b="1" sz="800">
              <a:solidFill>
                <a:srgbClr val="9B0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0"/>
          <p:cNvSpPr txBox="1"/>
          <p:nvPr/>
        </p:nvSpPr>
        <p:spPr>
          <a:xfrm flipH="1">
            <a:off x="83089" y="1158827"/>
            <a:ext cx="2693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  <a:t>PROFESSIONELE DIENSTEN</a:t>
            </a:r>
            <a:b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" sz="800">
                <a:solidFill>
                  <a:srgbClr val="E6007D"/>
                </a:solidFill>
                <a:latin typeface="Calibri"/>
                <a:ea typeface="Calibri"/>
                <a:cs typeface="Calibri"/>
                <a:sym typeface="Calibri"/>
              </a:rPr>
              <a:t>VOOR PERSONEN MET EEN HANDICAP</a:t>
            </a:r>
            <a:endParaRPr b="1" sz="800">
              <a:solidFill>
                <a:srgbClr val="E600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Google Shape;632;p60" title="Rechtstreeks toegankelijke hulp (versie juni 2017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903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0"/>
          <p:cNvSpPr/>
          <p:nvPr/>
        </p:nvSpPr>
        <p:spPr>
          <a:xfrm>
            <a:off x="6930903" y="3938600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E600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Persoonsvolgend budget: deelbudget (PVB)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0"/>
          <p:cNvSpPr txBox="1"/>
          <p:nvPr/>
        </p:nvSpPr>
        <p:spPr>
          <a:xfrm>
            <a:off x="5422100" y="717950"/>
            <a:ext cx="10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0"/>
          <p:cNvSpPr/>
          <p:nvPr/>
        </p:nvSpPr>
        <p:spPr>
          <a:xfrm>
            <a:off x="6930903" y="194025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5C31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Wie uit mijn omgeving helpt mij?  Hoe kan ik deelnemen aan mijn buurtleven?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60" title="Hulpmiddelen en aanpassinge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5531" y="2690408"/>
            <a:ext cx="180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0"/>
          <p:cNvSpPr/>
          <p:nvPr/>
        </p:nvSpPr>
        <p:spPr>
          <a:xfrm>
            <a:off x="4605531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3BB0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 kan en wil ik zelf doen? Wie kan mij daarbij helpen?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0"/>
          <p:cNvSpPr/>
          <p:nvPr/>
        </p:nvSpPr>
        <p:spPr>
          <a:xfrm>
            <a:off x="4605531" y="3938600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0A5D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Hoe helpen mijn huisgenoten mij? Wat kan ik bijdragen in mijn gezin?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0"/>
          <p:cNvSpPr/>
          <p:nvPr/>
        </p:nvSpPr>
        <p:spPr>
          <a:xfrm>
            <a:off x="6930903" y="1442217"/>
            <a:ext cx="1800000" cy="1080000"/>
          </a:xfrm>
          <a:prstGeom prst="roundRect">
            <a:avLst>
              <a:gd fmla="val 16667" name="adj"/>
            </a:avLst>
          </a:prstGeom>
          <a:solidFill>
            <a:srgbClr val="9B00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poetshulp, gezinshulp, OCMW, dienst maatschappelijk werk ...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77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BELEID</a:t>
            </a:r>
            <a:r>
              <a:rPr lang="nl">
                <a:solidFill>
                  <a:schemeClr val="dk2"/>
                </a:solidFill>
              </a:rPr>
              <a:t> VLAAMSE REGERING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5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163" name="Google Shape;163;p25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25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166" name="Google Shape;166;p25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167" name="Google Shape;167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25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169" name="Google Shape;169;p25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170" name="Google Shape;170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45" name="Google Shape;64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INDIVIDUELE GESPREKKEN</a:t>
            </a:r>
            <a:endParaRPr/>
          </a:p>
        </p:txBody>
      </p:sp>
      <p:sp>
        <p:nvSpPr>
          <p:cNvPr id="646" name="Google Shape;646;p61"/>
          <p:cNvSpPr txBox="1"/>
          <p:nvPr>
            <p:ph idx="1" type="body"/>
          </p:nvPr>
        </p:nvSpPr>
        <p:spPr>
          <a:xfrm>
            <a:off x="311700" y="1152475"/>
            <a:ext cx="85206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Bij welke organisaties kunt u terecht?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gebruikersverenigingen met infoloket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diensten ondersteuningsplan (DOP’s)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bijstandsorganisaties</a:t>
            </a:r>
            <a:endParaRPr sz="1600"/>
          </a:p>
        </p:txBody>
      </p:sp>
      <p:sp>
        <p:nvSpPr>
          <p:cNvPr id="647" name="Google Shape;647;p61"/>
          <p:cNvSpPr txBox="1"/>
          <p:nvPr/>
        </p:nvSpPr>
        <p:spPr>
          <a:xfrm>
            <a:off x="475350" y="3010525"/>
            <a:ext cx="815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Als u al contact hebt met een dienst maatschappelijk werk (DMW), een aanbieder van rechtstreeks toegankelijk hulp (RTH) of een vergunde zorgaanbieder, kunt u daar ook terecht met uw </a:t>
            </a: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nl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GEBRUIKERSVERENIGINGEN MET INFOLOKET</a:t>
            </a:r>
            <a:endParaRPr/>
          </a:p>
        </p:txBody>
      </p:sp>
      <p:sp>
        <p:nvSpPr>
          <p:cNvPr id="653" name="Google Shape;653;p62"/>
          <p:cNvSpPr txBox="1"/>
          <p:nvPr>
            <p:ph idx="1" type="body"/>
          </p:nvPr>
        </p:nvSpPr>
        <p:spPr>
          <a:xfrm>
            <a:off x="311700" y="1152475"/>
            <a:ext cx="66600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Wat?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Bij een infoloket kunt u terecht met </a:t>
            </a:r>
            <a:r>
              <a:rPr b="1" lang="nl" sz="1600"/>
              <a:t>al uw vragen of zorgen</a:t>
            </a:r>
            <a:r>
              <a:rPr lang="nl" sz="1600"/>
              <a:t> over leven met een handicap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Voor wie?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b="1" lang="nl" sz="1600"/>
              <a:t>Iedereen </a:t>
            </a:r>
            <a:r>
              <a:rPr lang="nl" sz="1600"/>
              <a:t>die een vraag heeft rond handicap</a:t>
            </a:r>
            <a:endParaRPr/>
          </a:p>
        </p:txBody>
      </p:sp>
      <p:sp>
        <p:nvSpPr>
          <p:cNvPr id="654" name="Google Shape;654;p6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55" name="Google Shape;65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34" y="1768427"/>
            <a:ext cx="1440411" cy="12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613" y="391127"/>
            <a:ext cx="2353654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GEBRUIKERSVERENIGINGEN MET INFOLOKET</a:t>
            </a:r>
            <a:endParaRPr/>
          </a:p>
        </p:txBody>
      </p:sp>
      <p:sp>
        <p:nvSpPr>
          <p:cNvPr id="662" name="Google Shape;662;p63"/>
          <p:cNvSpPr txBox="1"/>
          <p:nvPr>
            <p:ph idx="1" type="body"/>
          </p:nvPr>
        </p:nvSpPr>
        <p:spPr>
          <a:xfrm>
            <a:off x="311700" y="1152475"/>
            <a:ext cx="68205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Waarvoor?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L</a:t>
            </a:r>
            <a:r>
              <a:rPr lang="nl" sz="1600"/>
              <a:t>aagdrempelige aanpak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G</a:t>
            </a:r>
            <a:r>
              <a:rPr lang="nl" sz="1500"/>
              <a:t>een vraag is te klein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We werken op maat van </a:t>
            </a:r>
            <a:r>
              <a:rPr b="1" lang="nl" sz="1500"/>
              <a:t>uw nood</a:t>
            </a:r>
            <a:endParaRPr b="1"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</a:t>
            </a:r>
            <a:r>
              <a:rPr lang="nl" sz="1600"/>
              <a:t>e bekijken alle levensdomeinen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nl" sz="1500"/>
              <a:t>U</a:t>
            </a:r>
            <a:r>
              <a:rPr lang="nl" sz="1500"/>
              <a:t> kunt bij ons terecht met vragen over </a:t>
            </a:r>
            <a:r>
              <a:rPr b="1" lang="nl" sz="1500"/>
              <a:t>alle zaken</a:t>
            </a:r>
            <a:r>
              <a:rPr lang="nl" sz="1500"/>
              <a:t> in het dagelijks leven waarbij u door uw handicap moeilijkhed</a:t>
            </a:r>
            <a:r>
              <a:rPr lang="nl" sz="1400"/>
              <a:t>en ondervindt: vrije tijd, geld, budgetten, werken, vervoer enzovoort</a:t>
            </a:r>
            <a:endParaRPr/>
          </a:p>
        </p:txBody>
      </p:sp>
      <p:sp>
        <p:nvSpPr>
          <p:cNvPr id="663" name="Google Shape;663;p6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64" name="Google Shape;6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34" y="1768427"/>
            <a:ext cx="1440411" cy="12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613" y="391127"/>
            <a:ext cx="2353654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GEBRUIKERSVERENIGINGEN MET INFOLOKET</a:t>
            </a:r>
            <a:endParaRPr/>
          </a:p>
        </p:txBody>
      </p:sp>
      <p:sp>
        <p:nvSpPr>
          <p:cNvPr id="671" name="Google Shape;671;p64"/>
          <p:cNvSpPr txBox="1"/>
          <p:nvPr>
            <p:ph idx="1" type="body"/>
          </p:nvPr>
        </p:nvSpPr>
        <p:spPr>
          <a:xfrm>
            <a:off x="311700" y="1152475"/>
            <a:ext cx="68205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Waarvoor?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Ons </a:t>
            </a:r>
            <a:r>
              <a:rPr b="1" lang="nl" sz="1600"/>
              <a:t>netwerk</a:t>
            </a:r>
            <a:endParaRPr b="1" sz="16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 sz="1500"/>
              <a:t>Kunnen wij uw vraag niet behandelen?</a:t>
            </a:r>
            <a:endParaRPr sz="15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 sz="1500"/>
              <a:t>Dan weten wij wie dat wel kan en verwijzen we u gericht door</a:t>
            </a:r>
            <a:endParaRPr sz="15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 sz="1600"/>
              <a:t>We behouden het </a:t>
            </a:r>
            <a:r>
              <a:rPr b="1" lang="nl" sz="1600"/>
              <a:t>helikopterzicht</a:t>
            </a:r>
            <a:endParaRPr b="1" sz="16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 sz="1500"/>
              <a:t>We houden het overzicht van uw situatie en op welk punt uw aanvraag zich bevindt</a:t>
            </a:r>
            <a:endParaRPr sz="15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b="1" lang="nl" sz="1600"/>
              <a:t>Opvolging</a:t>
            </a:r>
            <a:endParaRPr b="1" sz="16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 sz="1500"/>
              <a:t>We blijven in contact</a:t>
            </a:r>
            <a:endParaRPr/>
          </a:p>
        </p:txBody>
      </p:sp>
      <p:sp>
        <p:nvSpPr>
          <p:cNvPr id="672" name="Google Shape;672;p6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73" name="Google Shape;6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34" y="1768427"/>
            <a:ext cx="1440411" cy="12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613" y="391127"/>
            <a:ext cx="2353654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GEBRUIKERSVERENIGINGEN MET INFOLOKET</a:t>
            </a:r>
            <a:endParaRPr/>
          </a:p>
        </p:txBody>
      </p:sp>
      <p:sp>
        <p:nvSpPr>
          <p:cNvPr id="680" name="Google Shape;680;p65"/>
          <p:cNvSpPr txBox="1"/>
          <p:nvPr>
            <p:ph idx="1" type="body"/>
          </p:nvPr>
        </p:nvSpPr>
        <p:spPr>
          <a:xfrm>
            <a:off x="311700" y="1152475"/>
            <a:ext cx="6820500" cy="14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Hoe kunt u ons </a:t>
            </a:r>
            <a:r>
              <a:rPr b="1" lang="nl"/>
              <a:t>bereiken</a:t>
            </a:r>
            <a:r>
              <a:rPr lang="nl"/>
              <a:t>?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Een eerste contact: via telefoon of e-mail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Werkzaam in heel Vlaanderen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Alle gegevens staan op de website van het VAPH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82" name="Google Shape;68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34" y="1768427"/>
            <a:ext cx="1440411" cy="12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613" y="391127"/>
            <a:ext cx="235365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5"/>
          <p:cNvSpPr txBox="1"/>
          <p:nvPr/>
        </p:nvSpPr>
        <p:spPr>
          <a:xfrm>
            <a:off x="396075" y="3056850"/>
            <a:ext cx="5789400" cy="7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Belangrijk: onze hulp heeft geen enkele invloed op uw aanvraag voor een budget.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DIENSTEN ONDERSTEUNINGSPLAN (DOP’s)</a:t>
            </a:r>
            <a:endParaRPr/>
          </a:p>
        </p:txBody>
      </p:sp>
      <p:sp>
        <p:nvSpPr>
          <p:cNvPr id="690" name="Google Shape;690;p66"/>
          <p:cNvSpPr txBox="1"/>
          <p:nvPr>
            <p:ph idx="1" type="body"/>
          </p:nvPr>
        </p:nvSpPr>
        <p:spPr>
          <a:xfrm>
            <a:off x="311700" y="1152475"/>
            <a:ext cx="71796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Wat?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S</a:t>
            </a:r>
            <a:r>
              <a:rPr lang="nl" sz="1600"/>
              <a:t>amen met een dienst ondersteuningsplan kunt u de brug maken naar alternatieve oplossingen</a:t>
            </a:r>
            <a:endParaRPr sz="1600">
              <a:highlight>
                <a:srgbClr val="FFFF00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Waarvoor?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Consultgesprekken met u en mensen die voor u belangrijk zijn, u kiest zelf wie de mensen zijn die met u meedenken</a:t>
            </a:r>
            <a:endParaRPr sz="1600">
              <a:highlight>
                <a:srgbClr val="FFFF00"/>
              </a:highlight>
            </a:endParaRPr>
          </a:p>
        </p:txBody>
      </p:sp>
      <p:sp>
        <p:nvSpPr>
          <p:cNvPr id="691" name="Google Shape;691;p6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92" name="Google Shape;69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337" y="-24529"/>
            <a:ext cx="1652675" cy="15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DIENSTEN ONDERSTEUNINGSPLAN (DOP’s)</a:t>
            </a:r>
            <a:endParaRPr/>
          </a:p>
        </p:txBody>
      </p:sp>
      <p:sp>
        <p:nvSpPr>
          <p:cNvPr id="698" name="Google Shape;698;p67"/>
          <p:cNvSpPr txBox="1"/>
          <p:nvPr>
            <p:ph idx="1" type="body"/>
          </p:nvPr>
        </p:nvSpPr>
        <p:spPr>
          <a:xfrm>
            <a:off x="311700" y="1152475"/>
            <a:ext cx="73179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nl"/>
              <a:t>Wat kan aan bod komen?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Wat was uw vraag, vertrekkend vanuit uw huidige situatie?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Wat is daarbij voor u belangrijk? Wat is voor de mensen rondom u belangrijk?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Hoe kan uw leven nu kwaliteitsvol blijven of meer kwaliteitsvol worden?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Met iedereen kijken we naar wat goed gaat en waar hulp/ondersteuning nodig is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We bekijken heel concreet samen met u en de mensen rondom u wat, wie en hoe u ondersteund wilt/kunt worden als verkenning, springplank naar andere, niet-gekende antwoorden en mogelijkheden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We maken samen met u concrete afspraken om hulp te kunnen opstarten; waar nodig leggen we contacten met initiatieven en diensten in uw buurt of gemeente</a:t>
            </a:r>
            <a:endParaRPr/>
          </a:p>
        </p:txBody>
      </p:sp>
      <p:sp>
        <p:nvSpPr>
          <p:cNvPr id="699" name="Google Shape;699;p6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00" name="Google Shape;70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337" y="-24529"/>
            <a:ext cx="1652675" cy="15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DIENSTEN ONDERSTEUNINGSPLAN (DOP’s)</a:t>
            </a:r>
            <a:endParaRPr/>
          </a:p>
        </p:txBody>
      </p:sp>
      <p:sp>
        <p:nvSpPr>
          <p:cNvPr id="706" name="Google Shape;706;p68"/>
          <p:cNvSpPr txBox="1"/>
          <p:nvPr>
            <p:ph idx="1" type="body"/>
          </p:nvPr>
        </p:nvSpPr>
        <p:spPr>
          <a:xfrm>
            <a:off x="311700" y="1152475"/>
            <a:ext cx="39900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Het is geen proces met uitgebreide beeldvorming, vraagverheldering en krachtgerichte netwerkversterking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als dat nodig is, helpen we u verder binnen onze gewone DOP-trajecten</a:t>
            </a:r>
            <a:endParaRPr/>
          </a:p>
        </p:txBody>
      </p:sp>
      <p:sp>
        <p:nvSpPr>
          <p:cNvPr id="707" name="Google Shape;707;p6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08" name="Google Shape;70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337" y="-24529"/>
            <a:ext cx="1652675" cy="15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276" y="1752425"/>
            <a:ext cx="4908725" cy="28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BIJSTANDSORGANISATIES</a:t>
            </a:r>
            <a:endParaRPr/>
          </a:p>
        </p:txBody>
      </p:sp>
      <p:sp>
        <p:nvSpPr>
          <p:cNvPr id="715" name="Google Shape;715;p69"/>
          <p:cNvSpPr txBox="1"/>
          <p:nvPr>
            <p:ph idx="1" type="body"/>
          </p:nvPr>
        </p:nvSpPr>
        <p:spPr>
          <a:xfrm>
            <a:off x="311700" y="1152475"/>
            <a:ext cx="64893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Wat?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Een bijstandsorganisatie helpt mensen bij de opstart en het beheer van hun budget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Voor wie?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U kunt bij een bijstandsorganisatie ondersteuning krijgen als u al een (deel)budget hebt MAAR op de wachtlijst staat voor een hoger budget</a:t>
            </a:r>
            <a:endParaRPr sz="1500"/>
          </a:p>
        </p:txBody>
      </p:sp>
      <p:sp>
        <p:nvSpPr>
          <p:cNvPr id="716" name="Google Shape;716;p6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17" name="Google Shape;7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849" y="3548803"/>
            <a:ext cx="1519451" cy="107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69"/>
          <p:cNvGrpSpPr/>
          <p:nvPr/>
        </p:nvGrpSpPr>
        <p:grpSpPr>
          <a:xfrm>
            <a:off x="6678531" y="191377"/>
            <a:ext cx="2186086" cy="1080000"/>
            <a:chOff x="236225" y="453927"/>
            <a:chExt cx="1105200" cy="540000"/>
          </a:xfrm>
        </p:grpSpPr>
        <p:sp>
          <p:nvSpPr>
            <p:cNvPr id="719" name="Google Shape;719;p69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0" name="Google Shape;720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69"/>
          <p:cNvGrpSpPr/>
          <p:nvPr/>
        </p:nvGrpSpPr>
        <p:grpSpPr>
          <a:xfrm>
            <a:off x="6723823" y="1410119"/>
            <a:ext cx="2095502" cy="719982"/>
            <a:chOff x="338550" y="1117825"/>
            <a:chExt cx="1573200" cy="540000"/>
          </a:xfrm>
        </p:grpSpPr>
        <p:sp>
          <p:nvSpPr>
            <p:cNvPr id="722" name="Google Shape;722;p69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723" name="Google Shape;723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4" name="Google Shape;724;p69"/>
          <p:cNvGrpSpPr/>
          <p:nvPr/>
        </p:nvGrpSpPr>
        <p:grpSpPr>
          <a:xfrm>
            <a:off x="6836763" y="2573643"/>
            <a:ext cx="1869623" cy="684018"/>
            <a:chOff x="4159460" y="117025"/>
            <a:chExt cx="1479600" cy="540000"/>
          </a:xfrm>
        </p:grpSpPr>
        <p:sp>
          <p:nvSpPr>
            <p:cNvPr id="725" name="Google Shape;725;p69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726" name="Google Shape;726;p6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BIJSTANDSORGANISATIES</a:t>
            </a:r>
            <a:endParaRPr/>
          </a:p>
        </p:txBody>
      </p:sp>
      <p:sp>
        <p:nvSpPr>
          <p:cNvPr id="732" name="Google Shape;732;p70"/>
          <p:cNvSpPr txBox="1"/>
          <p:nvPr>
            <p:ph idx="1" type="body"/>
          </p:nvPr>
        </p:nvSpPr>
        <p:spPr>
          <a:xfrm>
            <a:off x="311700" y="1152475"/>
            <a:ext cx="60018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/>
              <a:t>Waarvoor?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E</a:t>
            </a:r>
            <a:r>
              <a:rPr lang="nl" sz="1600"/>
              <a:t>en bijstandsorganisatie helpt u om uw budget zo goed mogelijk in te zetten. Door bijvoorbeeld: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in kaart te brengen hoe u uw huidige budget inzet en te kijken of u met uw budget niet meer ondersteuning kunt krijgen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te onderhandelen met een vergunde zorgaanbieder over de kostprijs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/>
              <a:t>info te geven over de verschillende vormen van ondersteuning (bijvoorbeeld deeleconomie, interimcontracten, vrijwilligers …)</a:t>
            </a:r>
            <a:endParaRPr sz="1500"/>
          </a:p>
        </p:txBody>
      </p:sp>
      <p:sp>
        <p:nvSpPr>
          <p:cNvPr id="733" name="Google Shape;733;p7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34" name="Google Shape;73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849" y="3548803"/>
            <a:ext cx="1519451" cy="107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70"/>
          <p:cNvGrpSpPr/>
          <p:nvPr/>
        </p:nvGrpSpPr>
        <p:grpSpPr>
          <a:xfrm>
            <a:off x="6678531" y="191377"/>
            <a:ext cx="2186086" cy="1080000"/>
            <a:chOff x="236225" y="453927"/>
            <a:chExt cx="1105200" cy="540000"/>
          </a:xfrm>
        </p:grpSpPr>
        <p:sp>
          <p:nvSpPr>
            <p:cNvPr id="736" name="Google Shape;736;p70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7" name="Google Shape;737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8" name="Google Shape;738;p70"/>
          <p:cNvGrpSpPr/>
          <p:nvPr/>
        </p:nvGrpSpPr>
        <p:grpSpPr>
          <a:xfrm>
            <a:off x="6723823" y="1410119"/>
            <a:ext cx="2095502" cy="719982"/>
            <a:chOff x="338550" y="1117825"/>
            <a:chExt cx="1573200" cy="540000"/>
          </a:xfrm>
        </p:grpSpPr>
        <p:sp>
          <p:nvSpPr>
            <p:cNvPr id="739" name="Google Shape;739;p70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740" name="Google Shape;740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1" name="Google Shape;741;p70"/>
          <p:cNvGrpSpPr/>
          <p:nvPr/>
        </p:nvGrpSpPr>
        <p:grpSpPr>
          <a:xfrm>
            <a:off x="6836763" y="2573643"/>
            <a:ext cx="1869623" cy="684018"/>
            <a:chOff x="4159460" y="117025"/>
            <a:chExt cx="1479600" cy="540000"/>
          </a:xfrm>
        </p:grpSpPr>
        <p:sp>
          <p:nvSpPr>
            <p:cNvPr id="742" name="Google Shape;742;p70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743" name="Google Shape;743;p7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BELEID VLAAMSE REGERING</a:t>
            </a:r>
            <a:endParaRPr/>
          </a:p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K</a:t>
            </a: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euzes in het zorginvesteringsplan </a:t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Alle middelen van het uitbreidingsbeleid 2021-2024 vervroegd naar 2021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Keuze voor meest dringende vragen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Niet mogelijk om binnen budget mensen in prioriteitengroep 3 een persoonsvolgend budget te geven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➢"/>
            </a:pP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We zoeken naar alternatieven </a:t>
            </a:r>
            <a:endParaRPr sz="150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1"/>
          <p:cNvSpPr txBox="1"/>
          <p:nvPr>
            <p:ph type="title"/>
          </p:nvPr>
        </p:nvSpPr>
        <p:spPr>
          <a:xfrm>
            <a:off x="1023825" y="445025"/>
            <a:ext cx="78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POLL</a:t>
            </a:r>
            <a:endParaRPr/>
          </a:p>
        </p:txBody>
      </p:sp>
      <p:sp>
        <p:nvSpPr>
          <p:cNvPr id="749" name="Google Shape;749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Gaat u gebruik maken van de individuele gesprekken? 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Ja, ik neem contact op met een dienst die ik al ken.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Ja, ik neem contact op met een dienst die voor mij nieuw is.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Ik weet het nog niet, ik moet daar nog over nadenken.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/>
              <a:t>Nee, ik wens daar nu niet op in te gaan. 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7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pSp>
        <p:nvGrpSpPr>
          <p:cNvPr id="751" name="Google Shape;751;p71"/>
          <p:cNvGrpSpPr/>
          <p:nvPr/>
        </p:nvGrpSpPr>
        <p:grpSpPr>
          <a:xfrm>
            <a:off x="408388" y="445036"/>
            <a:ext cx="548800" cy="584549"/>
            <a:chOff x="2998350" y="1152475"/>
            <a:chExt cx="3449400" cy="3674100"/>
          </a:xfrm>
        </p:grpSpPr>
        <p:sp>
          <p:nvSpPr>
            <p:cNvPr id="752" name="Google Shape;752;p71"/>
            <p:cNvSpPr/>
            <p:nvPr/>
          </p:nvSpPr>
          <p:spPr>
            <a:xfrm>
              <a:off x="2998350" y="1152475"/>
              <a:ext cx="3449400" cy="3674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3" name="Google Shape;753;p71"/>
            <p:cNvGrpSpPr/>
            <p:nvPr/>
          </p:nvGrpSpPr>
          <p:grpSpPr>
            <a:xfrm>
              <a:off x="3324150" y="1575625"/>
              <a:ext cx="2797800" cy="2827800"/>
              <a:chOff x="2888650" y="1511350"/>
              <a:chExt cx="2797800" cy="2827800"/>
            </a:xfrm>
          </p:grpSpPr>
          <p:sp>
            <p:nvSpPr>
              <p:cNvPr id="754" name="Google Shape;754;p71"/>
              <p:cNvSpPr/>
              <p:nvPr/>
            </p:nvSpPr>
            <p:spPr>
              <a:xfrm>
                <a:off x="2888650" y="2510800"/>
                <a:ext cx="816600" cy="18282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71"/>
              <p:cNvSpPr/>
              <p:nvPr/>
            </p:nvSpPr>
            <p:spPr>
              <a:xfrm>
                <a:off x="3879250" y="1511350"/>
                <a:ext cx="816600" cy="28278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71"/>
              <p:cNvSpPr/>
              <p:nvPr/>
            </p:nvSpPr>
            <p:spPr>
              <a:xfrm>
                <a:off x="4869850" y="3254300"/>
                <a:ext cx="816600" cy="10848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757" name="Google Shape;75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1" name="Google Shape;761;p71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762" name="Google Shape;762;p71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3" name="Google Shape;763;p7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4" name="Google Shape;764;p71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765" name="Google Shape;765;p71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766" name="Google Shape;766;p7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71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768" name="Google Shape;768;p71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769" name="Google Shape;769;p7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0" name="Google Shape;770;p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2"/>
          <p:cNvSpPr txBox="1"/>
          <p:nvPr>
            <p:ph type="title"/>
          </p:nvPr>
        </p:nvSpPr>
        <p:spPr>
          <a:xfrm>
            <a:off x="1023825" y="445025"/>
            <a:ext cx="78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</a:t>
            </a:r>
            <a:endParaRPr/>
          </a:p>
        </p:txBody>
      </p:sp>
      <p:sp>
        <p:nvSpPr>
          <p:cNvPr id="776" name="Google Shape;776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777" name="Google Shape;777;p7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78" name="Google Shape;778;p72"/>
          <p:cNvSpPr/>
          <p:nvPr/>
        </p:nvSpPr>
        <p:spPr>
          <a:xfrm>
            <a:off x="387900" y="454025"/>
            <a:ext cx="548700" cy="527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9" name="Google Shape;77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72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784" name="Google Shape;784;p72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5" name="Google Shape;785;p7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6" name="Google Shape;786;p72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787" name="Google Shape;787;p72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788" name="Google Shape;788;p7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9" name="Google Shape;789;p72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790" name="Google Shape;790;p72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791" name="Google Shape;791;p7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2" name="Google Shape;792;p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VRAGENRONDE</a:t>
            </a:r>
            <a:endParaRPr/>
          </a:p>
        </p:txBody>
      </p:sp>
      <p:sp>
        <p:nvSpPr>
          <p:cNvPr id="798" name="Google Shape;798;p7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99" name="Google Shape;799;p73"/>
          <p:cNvSpPr/>
          <p:nvPr/>
        </p:nvSpPr>
        <p:spPr>
          <a:xfrm>
            <a:off x="3073582" y="1081625"/>
            <a:ext cx="2776800" cy="2668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7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73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805" name="Google Shape;805;p73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6" name="Google Shape;806;p7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7" name="Google Shape;807;p73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808" name="Google Shape;808;p73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809" name="Google Shape;809;p7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0" name="Google Shape;810;p73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811" name="Google Shape;811;p73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812" name="Google Shape;812;p7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3" name="Google Shape;813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BEVRAGING PRIORITEITENGROEP 3</a:t>
            </a:r>
            <a:endParaRPr/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Waarom bevraging?  </a:t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Momenteel geen zicht op actuele situatie van mensen in prioriteitengroep 3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oplossingen buiten het VAPH </a:t>
            </a:r>
            <a:endParaRPr sz="15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zorgnoden die er vandaag zijn </a:t>
            </a:r>
            <a:endParaRPr sz="15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...  </a:t>
            </a:r>
            <a:endParaRPr sz="15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met uitzondering van gegevens in databank VAPH </a:t>
            </a:r>
            <a:endParaRPr sz="15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nl" sz="1400">
                <a:solidFill>
                  <a:srgbClr val="4D5156"/>
                </a:solidFill>
                <a:highlight>
                  <a:schemeClr val="lt1"/>
                </a:highlight>
              </a:rPr>
              <a:t>huidig persoonsvolgend budget, gebruik rechtstreeks toegankelijke hulp ... </a:t>
            </a:r>
            <a:endParaRPr sz="14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nl" sz="1400">
                <a:solidFill>
                  <a:srgbClr val="4D5156"/>
                </a:solidFill>
                <a:highlight>
                  <a:schemeClr val="lt1"/>
                </a:highlight>
              </a:rPr>
              <a:t>persoonsgegevens </a:t>
            </a:r>
            <a:endParaRPr sz="14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400">
                <a:solidFill>
                  <a:srgbClr val="4D5156"/>
                </a:solidFill>
                <a:highlight>
                  <a:schemeClr val="lt1"/>
                </a:highlight>
              </a:rPr>
              <a:t>gegevens uit aanvraag bij het VAPH</a:t>
            </a:r>
            <a:r>
              <a:rPr lang="nl" sz="1500">
                <a:solidFill>
                  <a:srgbClr val="4D5156"/>
                </a:solidFill>
                <a:highlight>
                  <a:schemeClr val="lt1"/>
                </a:highlight>
              </a:rPr>
              <a:t> </a:t>
            </a:r>
            <a:endParaRPr sz="15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Wie? </a:t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1800 mensen vormen een steekproef van verschillende leeftijd, doelgroep, regio’s, wachttijd, toegewezen budgetcategorie ...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Clr>
                <a:srgbClr val="4D5156"/>
              </a:buClr>
              <a:buSzPts val="1800"/>
              <a:buChar char="➢"/>
            </a:pPr>
            <a:r>
              <a:t/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BEVRAGING PRIORITEITENGROEP </a:t>
            </a:r>
            <a:r>
              <a:rPr lang="nl"/>
              <a:t>3</a:t>
            </a:r>
            <a:endParaRPr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11700" y="1152475"/>
            <a:ext cx="8520600" cy="26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Meerwaarde voor de deelnemers </a:t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Transparante communicatie biedt mogelijkheid om alternatieven te zoeken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Wie nood heeft aan ondersteuning daarbij: individuele gesprekken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nl">
                <a:solidFill>
                  <a:srgbClr val="4D5156"/>
                </a:solidFill>
                <a:highlight>
                  <a:schemeClr val="lt1"/>
                </a:highlight>
              </a:rPr>
              <a:t>Meerwaarde voor het beleid</a:t>
            </a:r>
            <a:endParaRPr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Beleidsaanbeveling: waarop prioritair inzetten?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Bespreking resultaten binnen commissie Welzijn van het Vlaams Parlement 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l" sz="1600">
                <a:solidFill>
                  <a:srgbClr val="4D5156"/>
                </a:solidFill>
                <a:highlight>
                  <a:schemeClr val="lt1"/>
                </a:highlight>
              </a:rPr>
              <a:t>Bijsturingen aan het beleid op basis van wat we leren uit de bevraging voor de totale groep van zorgvragers in prioriteitengroep 3</a:t>
            </a:r>
            <a:endParaRPr sz="1600">
              <a:solidFill>
                <a:srgbClr val="4D5156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BEVRAGING PRIORITEITENGROEP </a:t>
            </a:r>
            <a:r>
              <a:rPr lang="nl"/>
              <a:t>3</a:t>
            </a:r>
            <a:endParaRPr/>
          </a:p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425975" y="1152000"/>
            <a:ext cx="83001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BELANGRIJK</a:t>
            </a:r>
            <a:b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Bevraging invullen of deelname aan individuele gesprekken heeft geen gevolgen voor individuele situatie</a:t>
            </a:r>
            <a:b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Procedures om nieuwe vraag te stellen, hogere prioriteit te krijgen of vraag te schrappen staan los van de bevraging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1023825" y="445025"/>
            <a:ext cx="78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387900" y="454025"/>
            <a:ext cx="548700" cy="527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398" y="4516827"/>
            <a:ext cx="607499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738" y="4516827"/>
            <a:ext cx="11664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619" y="4516827"/>
            <a:ext cx="567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6157" y="4516828"/>
            <a:ext cx="762750" cy="5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30"/>
          <p:cNvGrpSpPr/>
          <p:nvPr/>
        </p:nvGrpSpPr>
        <p:grpSpPr>
          <a:xfrm>
            <a:off x="311700" y="4516827"/>
            <a:ext cx="1105200" cy="540000"/>
            <a:chOff x="236225" y="453927"/>
            <a:chExt cx="1105200" cy="540000"/>
          </a:xfrm>
        </p:grpSpPr>
        <p:sp>
          <p:nvSpPr>
            <p:cNvPr id="213" name="Google Shape;213;p30"/>
            <p:cNvSpPr/>
            <p:nvPr/>
          </p:nvSpPr>
          <p:spPr>
            <a:xfrm>
              <a:off x="236225" y="453927"/>
              <a:ext cx="1105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4" name="Google Shape;214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0737" y="455727"/>
              <a:ext cx="1076176" cy="536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30"/>
          <p:cNvGrpSpPr/>
          <p:nvPr/>
        </p:nvGrpSpPr>
        <p:grpSpPr>
          <a:xfrm>
            <a:off x="1661159" y="4516827"/>
            <a:ext cx="1573200" cy="540000"/>
            <a:chOff x="338550" y="1117825"/>
            <a:chExt cx="1573200" cy="540000"/>
          </a:xfrm>
        </p:grpSpPr>
        <p:sp>
          <p:nvSpPr>
            <p:cNvPr id="216" name="Google Shape;216;p30"/>
            <p:cNvSpPr/>
            <p:nvPr/>
          </p:nvSpPr>
          <p:spPr>
            <a:xfrm>
              <a:off x="338550" y="1117825"/>
              <a:ext cx="15732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Afbeelding met tekst&#10;&#10;Automatisch gegenereerde beschrijving" id="217" name="Google Shape;217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4765" y="1153825"/>
              <a:ext cx="1440771" cy="46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30"/>
          <p:cNvGrpSpPr/>
          <p:nvPr/>
        </p:nvGrpSpPr>
        <p:grpSpPr>
          <a:xfrm>
            <a:off x="4289878" y="4516827"/>
            <a:ext cx="1479600" cy="540000"/>
            <a:chOff x="4159460" y="117025"/>
            <a:chExt cx="1479600" cy="540000"/>
          </a:xfrm>
        </p:grpSpPr>
        <p:sp>
          <p:nvSpPr>
            <p:cNvPr id="219" name="Google Shape;219;p30"/>
            <p:cNvSpPr/>
            <p:nvPr/>
          </p:nvSpPr>
          <p:spPr>
            <a:xfrm>
              <a:off x="4159460" y="117025"/>
              <a:ext cx="1479600" cy="54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Onafhankelijk Leven vzw - Neem de regie in handen" id="220" name="Google Shape;220;p3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07100" y="135025"/>
              <a:ext cx="138432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3050" y="3645775"/>
            <a:ext cx="1765857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