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94" r:id="rId2"/>
    <p:sldId id="295" r:id="rId3"/>
    <p:sldId id="344" r:id="rId4"/>
    <p:sldId id="296" r:id="rId5"/>
    <p:sldId id="339" r:id="rId6"/>
    <p:sldId id="298" r:id="rId7"/>
    <p:sldId id="302" r:id="rId8"/>
    <p:sldId id="315" r:id="rId9"/>
    <p:sldId id="337" r:id="rId10"/>
    <p:sldId id="338" r:id="rId11"/>
    <p:sldId id="341" r:id="rId12"/>
    <p:sldId id="340" r:id="rId13"/>
    <p:sldId id="348" r:id="rId14"/>
    <p:sldId id="306" r:id="rId15"/>
    <p:sldId id="309" r:id="rId16"/>
    <p:sldId id="312" r:id="rId17"/>
    <p:sldId id="310" r:id="rId18"/>
    <p:sldId id="316" r:id="rId19"/>
    <p:sldId id="314" r:id="rId20"/>
    <p:sldId id="319" r:id="rId21"/>
    <p:sldId id="325" r:id="rId22"/>
    <p:sldId id="324" r:id="rId23"/>
    <p:sldId id="317" r:id="rId24"/>
    <p:sldId id="321" r:id="rId25"/>
    <p:sldId id="327" r:id="rId26"/>
    <p:sldId id="349" r:id="rId27"/>
    <p:sldId id="342" r:id="rId28"/>
    <p:sldId id="328" r:id="rId29"/>
    <p:sldId id="329" r:id="rId30"/>
    <p:sldId id="350" r:id="rId31"/>
    <p:sldId id="333" r:id="rId32"/>
    <p:sldId id="336" r:id="rId33"/>
    <p:sldId id="335" r:id="rId34"/>
    <p:sldId id="334" r:id="rId35"/>
    <p:sldId id="330" r:id="rId36"/>
    <p:sldId id="332" r:id="rId37"/>
    <p:sldId id="346" r:id="rId38"/>
    <p:sldId id="347" r:id="rId39"/>
    <p:sldId id="343" r:id="rId4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C0"/>
    <a:srgbClr val="723E92"/>
    <a:srgbClr val="FF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5524" autoAdjust="0"/>
  </p:normalViewPr>
  <p:slideViewPr>
    <p:cSldViewPr>
      <p:cViewPr varScale="1">
        <p:scale>
          <a:sx n="30" d="100"/>
          <a:sy n="30" d="100"/>
        </p:scale>
        <p:origin x="-77" y="-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165625-8163-4961-8D96-D00E2E3016A6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67E69E-1432-49D4-A519-C71CAC858C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10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B17684-DE6D-467B-A4CC-6DD214A971E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9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F54E58-64A3-43E3-8F54-3FC5D16D63E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23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121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046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38925" y="115888"/>
            <a:ext cx="2058988" cy="66262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29325" cy="66262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8328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223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5451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5451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895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5244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11173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250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337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14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0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3558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04650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be/url?sa=i&amp;source=images&amp;cd=&amp;cad=rja&amp;uact=8&amp;ved=2ahUKEwirpZqmrP3aAhVFjqQKHTHFDPYQjRx6BAgBEAU&amp;url=https://smallbiztrends.com/2011/11/business-cartoon-devil-is-in-the-details.html&amp;psig=AOvVaw2At5aniOVujHPf61tCRSos&amp;ust=1526117335461863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1188" y="1844824"/>
            <a:ext cx="8064500" cy="1296144"/>
          </a:xfrm>
          <a:prstGeom prst="roundRect">
            <a:avLst/>
          </a:prstGeom>
          <a:solidFill>
            <a:schemeClr val="accent2"/>
          </a:solidFill>
          <a:ln>
            <a:solidFill>
              <a:srgbClr val="3333B2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44824"/>
            <a:ext cx="8064500" cy="1296144"/>
          </a:xfrm>
        </p:spPr>
        <p:txBody>
          <a:bodyPr/>
          <a:lstStyle/>
          <a:p>
            <a:pPr eaLnBrk="1" hangingPunct="1"/>
            <a:r>
              <a:rPr lang="nl-BE" sz="2800" dirty="0">
                <a:solidFill>
                  <a:schemeClr val="bg1"/>
                </a:solidFill>
              </a:rPr>
              <a:t>Persoonsvolgende financiering, </a:t>
            </a:r>
            <a:r>
              <a:rPr lang="nl-BE" sz="2800" dirty="0" smtClean="0">
                <a:solidFill>
                  <a:schemeClr val="bg1"/>
                </a:solidFill>
              </a:rPr>
              <a:t/>
            </a:r>
            <a:br>
              <a:rPr lang="nl-BE" sz="2800" dirty="0" smtClean="0">
                <a:solidFill>
                  <a:schemeClr val="bg1"/>
                </a:solidFill>
              </a:rPr>
            </a:br>
            <a:r>
              <a:rPr lang="nl-BE" sz="2800" dirty="0" smtClean="0">
                <a:solidFill>
                  <a:schemeClr val="bg1"/>
                </a:solidFill>
              </a:rPr>
              <a:t>keuzevrijheid </a:t>
            </a:r>
            <a:r>
              <a:rPr lang="nl-BE" sz="2800" dirty="0">
                <a:solidFill>
                  <a:schemeClr val="bg1"/>
                </a:solidFill>
              </a:rPr>
              <a:t>en welzijn</a:t>
            </a:r>
            <a:endParaRPr lang="en-US" alt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365625"/>
            <a:ext cx="7200900" cy="12731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Koen Decancq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Centrum </a:t>
            </a:r>
            <a:r>
              <a:rPr lang="en-US" altLang="en-US" sz="2400" dirty="0" err="1" smtClean="0"/>
              <a:t>voor</a:t>
            </a:r>
            <a:r>
              <a:rPr lang="en-US" altLang="en-US" sz="2400" dirty="0" smtClean="0"/>
              <a:t> Sociaal Beleid - UA</a:t>
            </a:r>
          </a:p>
        </p:txBody>
      </p:sp>
    </p:spTree>
    <p:extLst>
      <p:ext uri="{BB962C8B-B14F-4D97-AF65-F5344CB8AC3E}">
        <p14:creationId xmlns:p14="http://schemas.microsoft.com/office/powerpoint/2010/main" val="8582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005824" y="2060231"/>
            <a:ext cx="4551169" cy="2939273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2789802" y="2348538"/>
            <a:ext cx="4446494" cy="2880646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66504" y="475707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An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80212" y="1667747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Hoger nut</a:t>
            </a:r>
            <a:endParaRPr lang="en-US" sz="2000" dirty="0">
              <a:latin typeface="+mn-lt"/>
            </a:endParaRPr>
          </a:p>
        </p:txBody>
      </p:sp>
      <p:sp>
        <p:nvSpPr>
          <p:cNvPr id="2" name="Right Arrow 1"/>
          <p:cNvSpPr/>
          <p:nvPr/>
        </p:nvSpPr>
        <p:spPr>
          <a:xfrm rot="18925979">
            <a:off x="5308871" y="2587198"/>
            <a:ext cx="1512168" cy="819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005824" y="2060231"/>
            <a:ext cx="4551169" cy="2939273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2789802" y="2348538"/>
            <a:ext cx="4446494" cy="2880646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66504" y="475707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An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80212" y="1667747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Hoger nut</a:t>
            </a:r>
            <a:endParaRPr lang="en-US" sz="2000" dirty="0">
              <a:latin typeface="+mn-lt"/>
            </a:endParaRPr>
          </a:p>
        </p:txBody>
      </p:sp>
      <p:sp>
        <p:nvSpPr>
          <p:cNvPr id="2" name="Right Arrow 1"/>
          <p:cNvSpPr/>
          <p:nvPr/>
        </p:nvSpPr>
        <p:spPr>
          <a:xfrm rot="18925979">
            <a:off x="5308871" y="2587198"/>
            <a:ext cx="1512168" cy="819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61534" y="1490754"/>
            <a:ext cx="4551169" cy="2939273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52302" y="2924558"/>
            <a:ext cx="144000" cy="144000"/>
          </a:xfrm>
          <a:prstGeom prst="ellipse">
            <a:avLst/>
          </a:prstGeom>
          <a:solidFill>
            <a:srgbClr val="102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3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975"/>
            <a:ext cx="8003232" cy="5545138"/>
          </a:xfrm>
        </p:spPr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Uit </a:t>
            </a:r>
            <a:r>
              <a:rPr lang="nl-BE" dirty="0">
                <a:solidFill>
                  <a:schemeClr val="bg1">
                    <a:lumMod val="65000"/>
                  </a:schemeClr>
                </a:solidFill>
              </a:rPr>
              <a:t>de opties die mogelijk </a:t>
            </a: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zijn, kiezen mensen de beste optie (volgens hun voorkeuren)</a:t>
            </a:r>
          </a:p>
          <a:p>
            <a:pPr marL="514350" indent="-514350">
              <a:buFont typeface="+mj-lt"/>
              <a:buAutoNum type="arabicPeriod"/>
            </a:pPr>
            <a:endParaRPr lang="nl-BE" u="sng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Hoe beter de gekozen optie, hoe hoger het welzijn (of nut)</a:t>
            </a:r>
          </a:p>
          <a:p>
            <a:pPr marL="514350" indent="-514350">
              <a:buFont typeface="+mj-lt"/>
              <a:buAutoNum type="arabicPeriod"/>
            </a:pP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Verschillende mensen hebben verschillende voorkeuren</a:t>
            </a:r>
          </a:p>
          <a:p>
            <a:pPr marL="0" indent="0">
              <a:buNone/>
            </a:pPr>
            <a:endParaRPr lang="nl-BE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 economische kijk op </a:t>
            </a:r>
            <a:r>
              <a:rPr lang="nl-BE" dirty="0" smtClean="0"/>
              <a:t>keuzes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005824" y="2060231"/>
            <a:ext cx="4551169" cy="2939273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2789802" y="2348538"/>
            <a:ext cx="4446494" cy="2880646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66504" y="475707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An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4048" y="1835930"/>
            <a:ext cx="2592288" cy="3736218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2684" y="134978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Bob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35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Een economische kijk op keuzes</a:t>
            </a:r>
          </a:p>
          <a:p>
            <a:endParaRPr lang="nl-BE" dirty="0"/>
          </a:p>
          <a:p>
            <a:r>
              <a:rPr lang="nl-BE" dirty="0" smtClean="0"/>
              <a:t>Persoonsvolgend budget</a:t>
            </a:r>
          </a:p>
          <a:p>
            <a:endParaRPr lang="nl-BE" dirty="0"/>
          </a:p>
          <a:p>
            <a:r>
              <a:rPr lang="nl-BE" dirty="0" smtClean="0"/>
              <a:t>Bedenkingen</a:t>
            </a:r>
          </a:p>
          <a:p>
            <a:endParaRPr lang="nl-BE" dirty="0"/>
          </a:p>
          <a:p>
            <a:r>
              <a:rPr lang="nl-BE" dirty="0" smtClean="0"/>
              <a:t>Implementatie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Deze presentatie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4048" y="1835930"/>
            <a:ext cx="2592288" cy="3736218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2684" y="134978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Bob</a:t>
            </a:r>
            <a:endParaRPr lang="en-US" sz="2000" dirty="0"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516216" y="4725144"/>
            <a:ext cx="432048" cy="847004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516216" y="4797152"/>
            <a:ext cx="432048" cy="717587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35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Maakt nieuwe keuzeopties mogelijk</a:t>
            </a:r>
          </a:p>
          <a:p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Persoonsvolgend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005824" y="2060231"/>
            <a:ext cx="4551169" cy="2939273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2789802" y="2348538"/>
            <a:ext cx="4446494" cy="2880646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66504" y="475707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An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39216" y="2939837"/>
            <a:ext cx="144000" cy="144000"/>
          </a:xfrm>
          <a:prstGeom prst="ellipse">
            <a:avLst/>
          </a:prstGeom>
          <a:solidFill>
            <a:srgbClr val="7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555" y="1931626"/>
            <a:ext cx="783530" cy="78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4048" y="1835930"/>
            <a:ext cx="2592288" cy="3736218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2684" y="134978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Bob</a:t>
            </a:r>
            <a:endParaRPr lang="en-US" sz="2000" dirty="0"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59447" y="4537923"/>
            <a:ext cx="144000" cy="144000"/>
          </a:xfrm>
          <a:prstGeom prst="ellipse">
            <a:avLst/>
          </a:prstGeom>
          <a:solidFill>
            <a:srgbClr val="102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83" t="65750" r="3540" b="2767"/>
          <a:stretch/>
        </p:blipFill>
        <p:spPr>
          <a:xfrm>
            <a:off x="6900074" y="3397467"/>
            <a:ext cx="936103" cy="107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406" t="13601" r="25194" b="19200"/>
          <a:stretch/>
        </p:blipFill>
        <p:spPr>
          <a:xfrm>
            <a:off x="120420" y="64744"/>
            <a:ext cx="8903159" cy="667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Maakt nieuwe keuzes mogelijk</a:t>
            </a:r>
          </a:p>
          <a:p>
            <a:endParaRPr lang="nl-BE" dirty="0"/>
          </a:p>
          <a:p>
            <a:r>
              <a:rPr lang="nl-BE" dirty="0" smtClean="0"/>
              <a:t>Laat mensen toe zelf een keuze te maken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Persoonsvolgend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39216" y="2939837"/>
            <a:ext cx="144000" cy="144000"/>
          </a:xfrm>
          <a:prstGeom prst="ellipse">
            <a:avLst/>
          </a:prstGeom>
          <a:solidFill>
            <a:srgbClr val="7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555" y="1931626"/>
            <a:ext cx="783530" cy="783530"/>
          </a:xfrm>
          <a:prstGeom prst="rect">
            <a:avLst/>
          </a:prstGeom>
        </p:spPr>
      </p:pic>
      <p:sp>
        <p:nvSpPr>
          <p:cNvPr id="20" name="Freeform 19"/>
          <p:cNvSpPr/>
          <p:nvPr/>
        </p:nvSpPr>
        <p:spPr>
          <a:xfrm>
            <a:off x="2944488" y="2120662"/>
            <a:ext cx="4551169" cy="2490624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83" t="65750" r="3540" b="2767"/>
          <a:stretch/>
        </p:blipFill>
        <p:spPr>
          <a:xfrm>
            <a:off x="6900074" y="3397467"/>
            <a:ext cx="936103" cy="107956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857669" y="164676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An</a:t>
            </a:r>
            <a:endParaRPr lang="en-US" sz="2000" dirty="0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59447" y="4537923"/>
            <a:ext cx="144000" cy="144000"/>
          </a:xfrm>
          <a:prstGeom prst="ellipse">
            <a:avLst/>
          </a:prstGeom>
          <a:solidFill>
            <a:srgbClr val="102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4048" y="1835930"/>
            <a:ext cx="2592288" cy="3736218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2684" y="134978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Bob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639216" y="2939837"/>
            <a:ext cx="144000" cy="144000"/>
          </a:xfrm>
          <a:prstGeom prst="ellipse">
            <a:avLst/>
          </a:prstGeom>
          <a:solidFill>
            <a:srgbClr val="7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555" y="1931626"/>
            <a:ext cx="783530" cy="7835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83" t="65750" r="3540" b="2767"/>
          <a:stretch/>
        </p:blipFill>
        <p:spPr>
          <a:xfrm>
            <a:off x="6900074" y="3397467"/>
            <a:ext cx="936103" cy="1079568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6659447" y="4537923"/>
            <a:ext cx="144000" cy="144000"/>
          </a:xfrm>
          <a:prstGeom prst="ellipse">
            <a:avLst/>
          </a:prstGeom>
          <a:solidFill>
            <a:srgbClr val="102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Maakt nieuwe keuzes mogelijk</a:t>
            </a:r>
          </a:p>
          <a:p>
            <a:endParaRPr lang="nl-BE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Laat mensen toe vrij een keuze te maken</a:t>
            </a:r>
          </a:p>
          <a:p>
            <a:endParaRPr lang="nl-BE" dirty="0"/>
          </a:p>
          <a:p>
            <a:r>
              <a:rPr lang="nl-BE" dirty="0" smtClean="0"/>
              <a:t>In principe kunnen mensen er dus alleen maar op vooruit gaan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Persoonsvolgend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In dit kader: een keuze kunnen maken die beter overeenstemt met eigen voorkeuren</a:t>
            </a:r>
          </a:p>
          <a:p>
            <a:endParaRPr lang="nl-BE" dirty="0"/>
          </a:p>
          <a:p>
            <a:r>
              <a:rPr lang="nl-BE" dirty="0" smtClean="0"/>
              <a:t>Hoe meten we of mensen erop vooruit gaan?</a:t>
            </a:r>
          </a:p>
          <a:p>
            <a:endParaRPr lang="nl-BE" dirty="0"/>
          </a:p>
          <a:p>
            <a:pPr lvl="1"/>
            <a:r>
              <a:rPr lang="nl-BE" sz="2800" dirty="0" smtClean="0"/>
              <a:t>Opgepast met objectieve indicatoren </a:t>
            </a:r>
            <a:br>
              <a:rPr lang="nl-BE" sz="2800" dirty="0" smtClean="0"/>
            </a:br>
            <a:r>
              <a:rPr lang="nl-BE" sz="2800" dirty="0" smtClean="0"/>
              <a:t>(mensen hebben verschillende voorkeuren)</a:t>
            </a:r>
          </a:p>
          <a:p>
            <a:pPr lvl="1"/>
            <a:endParaRPr lang="nl-BE" sz="2800" dirty="0"/>
          </a:p>
          <a:p>
            <a:pPr lvl="1"/>
            <a:r>
              <a:rPr lang="nl-BE" sz="2800" dirty="0" smtClean="0"/>
              <a:t>Opgepast met subjectieve indicatoren</a:t>
            </a:r>
            <a:r>
              <a:rPr lang="nl-BE" sz="2800" dirty="0"/>
              <a:t/>
            </a:r>
            <a:br>
              <a:rPr lang="nl-BE" sz="2800" dirty="0"/>
            </a:br>
            <a:r>
              <a:rPr lang="nl-BE" sz="2800" dirty="0" smtClean="0"/>
              <a:t>(mensen passen zich aan)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wil het zeggen om “erop vooruit te gaan”?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6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wil het zeggen om “erop vooruit te gaan”?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4048" y="1835930"/>
            <a:ext cx="2592288" cy="3736218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2684" y="134978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Bob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639216" y="2939837"/>
            <a:ext cx="144000" cy="144000"/>
          </a:xfrm>
          <a:prstGeom prst="ellipse">
            <a:avLst/>
          </a:prstGeom>
          <a:solidFill>
            <a:srgbClr val="7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555" y="1931626"/>
            <a:ext cx="783530" cy="7835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4" t="65750" r="33745" b="2751"/>
          <a:stretch/>
        </p:blipFill>
        <p:spPr>
          <a:xfrm>
            <a:off x="6804248" y="3933168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We vragen aan Bob: 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i="1" dirty="0" smtClean="0"/>
              <a:t>Op een schaal tussen 0 en 10 hoe tevreden ben je met situatie?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wil het zeggen om “erop vooruit te gaan”?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wil het zeggen om “erop vooruit te gaan”?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4048" y="1835930"/>
            <a:ext cx="2592288" cy="3736218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2684" y="134978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Bob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639216" y="2939837"/>
            <a:ext cx="144000" cy="144000"/>
          </a:xfrm>
          <a:prstGeom prst="ellipse">
            <a:avLst/>
          </a:prstGeom>
          <a:solidFill>
            <a:srgbClr val="7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72200" y="5359095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+mn-lt"/>
              </a:rPr>
              <a:t>7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7964" y="3288488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6</a:t>
            </a:r>
            <a:endParaRPr lang="en-US" sz="2000" dirty="0"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555" y="1931626"/>
            <a:ext cx="783530" cy="7835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4" t="65750" r="33745" b="2751"/>
          <a:stretch/>
        </p:blipFill>
        <p:spPr>
          <a:xfrm>
            <a:off x="6804248" y="3933168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32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wil het zeggen om “erop vooruit te gaan”?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4048" y="1835930"/>
            <a:ext cx="2592288" cy="3736218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2684" y="134978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Bob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639216" y="2939837"/>
            <a:ext cx="144000" cy="144000"/>
          </a:xfrm>
          <a:prstGeom prst="ellipse">
            <a:avLst/>
          </a:prstGeom>
          <a:solidFill>
            <a:srgbClr val="7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72200" y="5359095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+mn-lt"/>
              </a:rPr>
              <a:t>7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7964" y="3288488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+mn-lt"/>
              </a:rPr>
              <a:t>7</a:t>
            </a:r>
            <a:endParaRPr lang="en-US" sz="2000" dirty="0"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555" y="1931626"/>
            <a:ext cx="783530" cy="7835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4" t="65750" r="33745" b="2751"/>
          <a:stretch/>
        </p:blipFill>
        <p:spPr>
          <a:xfrm>
            <a:off x="6804248" y="3933168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wil het zeggen om “erop vooruit te gaan”?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004048" y="1835930"/>
            <a:ext cx="2592288" cy="3736218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3689257" y="1954791"/>
            <a:ext cx="3627593" cy="335505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2684" y="134978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Bob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639216" y="2939837"/>
            <a:ext cx="144000" cy="144000"/>
          </a:xfrm>
          <a:prstGeom prst="ellipse">
            <a:avLst/>
          </a:prstGeom>
          <a:solidFill>
            <a:srgbClr val="723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72200" y="5359095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+mn-lt"/>
              </a:rPr>
              <a:t>7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7964" y="3288488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8</a:t>
            </a:r>
            <a:endParaRPr lang="en-US" sz="2000" dirty="0"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555" y="1931626"/>
            <a:ext cx="783530" cy="7835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4" t="65750" r="33745" b="2751"/>
          <a:stretch/>
        </p:blipFill>
        <p:spPr>
          <a:xfrm>
            <a:off x="6804248" y="3933168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78083"/>
            <a:ext cx="4536504" cy="64912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06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We vragen aan Bob: 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i="1" dirty="0" smtClean="0"/>
              <a:t>Op een schaal tussen 0 en 10 hoe tevreden ben je met huisvesting?</a:t>
            </a:r>
          </a:p>
          <a:p>
            <a:pPr marL="0" indent="0">
              <a:buNone/>
            </a:pPr>
            <a:endParaRPr lang="nl-BE" i="1" dirty="0"/>
          </a:p>
          <a:p>
            <a:r>
              <a:rPr lang="nl-BE" dirty="0" smtClean="0"/>
              <a:t>Het kan zijn dat Bob zijn referentiekader aanpast (ook al wijzigen zijn voorkeuren niet)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wil het zeggen om “erop vooruit te gaan”?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Een economische kijk op keuzes</a:t>
            </a:r>
          </a:p>
          <a:p>
            <a:endParaRPr lang="nl-BE" dirty="0"/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Persoonsvolgend budget</a:t>
            </a:r>
          </a:p>
          <a:p>
            <a:endParaRPr lang="nl-BE" dirty="0"/>
          </a:p>
          <a:p>
            <a:r>
              <a:rPr lang="nl-BE" dirty="0" smtClean="0"/>
              <a:t>Bedenkingen</a:t>
            </a:r>
          </a:p>
          <a:p>
            <a:endParaRPr lang="nl-BE" dirty="0"/>
          </a:p>
          <a:p>
            <a:r>
              <a:rPr lang="nl-BE" dirty="0" smtClean="0"/>
              <a:t>Implementatie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Deze presentatie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Dit kader </a:t>
            </a:r>
            <a:r>
              <a:rPr lang="nl-BE" dirty="0"/>
              <a:t>gaat uit van mensen die weloverwogen beslissingen maken met de </a:t>
            </a:r>
            <a:r>
              <a:rPr lang="nl-BE" dirty="0" smtClean="0"/>
              <a:t>alle nodige informatie</a:t>
            </a:r>
            <a:endParaRPr lang="nl-BE" dirty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(Kritische) bedenkingen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1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 marL="0" indent="0">
              <a:buNone/>
            </a:pPr>
            <a:r>
              <a:rPr lang="nl-BE" dirty="0"/>
              <a:t>Dit kader gaat uit van mensen die </a:t>
            </a:r>
            <a:r>
              <a:rPr lang="nl-BE" u="sng" dirty="0"/>
              <a:t>weloverwogen beslissingen </a:t>
            </a:r>
            <a:r>
              <a:rPr lang="nl-BE" u="sng" dirty="0" smtClean="0"/>
              <a:t>maken</a:t>
            </a:r>
            <a:r>
              <a:rPr lang="nl-BE" dirty="0" smtClean="0"/>
              <a:t> met </a:t>
            </a:r>
            <a:r>
              <a:rPr lang="nl-BE" dirty="0"/>
              <a:t>de alle nodige informatie</a:t>
            </a:r>
          </a:p>
          <a:p>
            <a:endParaRPr lang="nl-BE" dirty="0" smtClean="0"/>
          </a:p>
          <a:p>
            <a:r>
              <a:rPr lang="nl-BE" dirty="0"/>
              <a:t>Wat als dat niet het geval is? 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Kan iedereen weloverwogen beslissingen maken?</a:t>
            </a:r>
            <a:endParaRPr lang="nl-BE" dirty="0"/>
          </a:p>
          <a:p>
            <a:endParaRPr lang="nl-BE" dirty="0"/>
          </a:p>
          <a:p>
            <a:r>
              <a:rPr lang="nl-BE" dirty="0"/>
              <a:t>Belangrijke rol voor familie, vrienden, middenveld, hulpverleners en overheid</a:t>
            </a:r>
          </a:p>
          <a:p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(Kritische) bedenkingen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 marL="0" indent="0">
              <a:buNone/>
            </a:pPr>
            <a:r>
              <a:rPr lang="nl-BE" dirty="0"/>
              <a:t>Dit kader gaat uit van mensen die weloverwogen beslissingen maken </a:t>
            </a:r>
            <a:r>
              <a:rPr lang="nl-BE" u="sng" dirty="0"/>
              <a:t>met de alle nodige informatie</a:t>
            </a:r>
          </a:p>
          <a:p>
            <a:endParaRPr lang="nl-BE" dirty="0" smtClean="0"/>
          </a:p>
          <a:p>
            <a:r>
              <a:rPr lang="nl-BE" dirty="0" smtClean="0"/>
              <a:t>Hebben alle betrokkenen toegang tot alle nodige informatie?</a:t>
            </a:r>
          </a:p>
          <a:p>
            <a:endParaRPr lang="nl-BE" dirty="0"/>
          </a:p>
          <a:p>
            <a:r>
              <a:rPr lang="nl-BE" dirty="0" smtClean="0"/>
              <a:t>Gevaar voor versterking van ongelijkheid</a:t>
            </a:r>
          </a:p>
          <a:p>
            <a:endParaRPr lang="nl-BE" dirty="0"/>
          </a:p>
          <a:p>
            <a:r>
              <a:rPr lang="nl-BE" dirty="0"/>
              <a:t>B</a:t>
            </a:r>
            <a:r>
              <a:rPr lang="nl-BE" dirty="0" smtClean="0"/>
              <a:t>elangrijke rol voor familie, vrienden, middenveld, hulpverleners en overheid</a:t>
            </a:r>
          </a:p>
          <a:p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(Kritische) bedenkingen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1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Of </a:t>
            </a:r>
            <a:r>
              <a:rPr lang="nl-BE" dirty="0"/>
              <a:t>mensen er </a:t>
            </a:r>
            <a:r>
              <a:rPr lang="nl-BE" dirty="0" smtClean="0"/>
              <a:t>echt </a:t>
            </a:r>
            <a:r>
              <a:rPr lang="nl-BE" dirty="0"/>
              <a:t>op vooruit </a:t>
            </a:r>
            <a:r>
              <a:rPr lang="nl-BE" dirty="0" smtClean="0"/>
              <a:t>gaan (beter keuzes kunnen maken), hangt af van de manier waarop het persoonsvolgend budget wordt geïmplementeerd.</a:t>
            </a:r>
            <a:endParaRPr lang="nl-BE" dirty="0"/>
          </a:p>
          <a:p>
            <a:endParaRPr lang="nl-BE" dirty="0" smtClean="0"/>
          </a:p>
          <a:p>
            <a:r>
              <a:rPr lang="nl-BE" dirty="0" smtClean="0"/>
              <a:t>The </a:t>
            </a:r>
            <a:r>
              <a:rPr lang="nl-BE" dirty="0" err="1" smtClean="0"/>
              <a:t>devil</a:t>
            </a:r>
            <a:r>
              <a:rPr lang="nl-BE" dirty="0" smtClean="0"/>
              <a:t> is in the details </a:t>
            </a:r>
          </a:p>
          <a:p>
            <a:endParaRPr lang="nl-BE" sz="2800" dirty="0"/>
          </a:p>
          <a:p>
            <a:endParaRPr lang="nl-BE" sz="2800" dirty="0" smtClean="0"/>
          </a:p>
          <a:p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(Kritische) bedenkingen </a:t>
            </a:r>
            <a:endParaRPr lang="en-US" dirty="0"/>
          </a:p>
        </p:txBody>
      </p:sp>
      <p:pic>
        <p:nvPicPr>
          <p:cNvPr id="51202" name="Picture 2" descr="Afbeeldingsresultaat voor The devil is in the detail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706" y="3829768"/>
            <a:ext cx="3333750" cy="26955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02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Een economische kijk op keuzes</a:t>
            </a:r>
          </a:p>
          <a:p>
            <a:endParaRPr lang="nl-BE" dirty="0"/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Persoonsvolgend budget</a:t>
            </a:r>
          </a:p>
          <a:p>
            <a:endParaRPr lang="nl-BE" dirty="0"/>
          </a:p>
          <a:p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Bedenkingen</a:t>
            </a:r>
          </a:p>
          <a:p>
            <a:endParaRPr lang="nl-BE" dirty="0"/>
          </a:p>
          <a:p>
            <a:r>
              <a:rPr lang="nl-BE" dirty="0" smtClean="0"/>
              <a:t>Implementatie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Deze presentatie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Noodzaak aan wetenschappelijk onderzoek met oog voor de implementatie details</a:t>
            </a:r>
          </a:p>
          <a:p>
            <a:endParaRPr lang="nl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Implementatie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“Proefkader </a:t>
            </a:r>
            <a:r>
              <a:rPr lang="nl-BE" dirty="0"/>
              <a:t>voor de inzet van het persoonsvolgende budget voor personen met een handicap binnen de erkende capaciteit van een </a:t>
            </a:r>
            <a:r>
              <a:rPr lang="nl-BE" dirty="0" smtClean="0"/>
              <a:t>ouderenvoorziening”</a:t>
            </a:r>
          </a:p>
          <a:p>
            <a:pPr marL="0" indent="0">
              <a:buNone/>
            </a:pP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sz="2400" b="1" dirty="0"/>
              <a:t>Mogelijkheid 1:</a:t>
            </a:r>
            <a:r>
              <a:rPr lang="nl-BE" sz="2400" dirty="0"/>
              <a:t> De </a:t>
            </a:r>
            <a:r>
              <a:rPr lang="nl-BE" sz="2400" dirty="0" smtClean="0"/>
              <a:t>door WVG erkende </a:t>
            </a:r>
            <a:r>
              <a:rPr lang="nl-BE" sz="2400" dirty="0"/>
              <a:t>ouderenvoorziening laat zich vergunnen door het VAPH. </a:t>
            </a:r>
            <a:endParaRPr lang="nl-BE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nl-BE" sz="2400" b="1" dirty="0" smtClean="0"/>
              <a:t>Mogelijkheid </a:t>
            </a:r>
            <a:r>
              <a:rPr lang="nl-BE" sz="2400" b="1" dirty="0"/>
              <a:t>2:</a:t>
            </a:r>
            <a:r>
              <a:rPr lang="nl-BE" sz="2400" dirty="0"/>
              <a:t> De door </a:t>
            </a:r>
            <a:r>
              <a:rPr lang="nl-BE" sz="2400" dirty="0" smtClean="0"/>
              <a:t>WVG erkende </a:t>
            </a:r>
            <a:r>
              <a:rPr lang="nl-BE" sz="2400" dirty="0"/>
              <a:t>ouderenvoorziening neemt initiatief om buiten de erkende capaciteit maximum 15 budgethouders PVB ondersteuning te bieden. </a:t>
            </a:r>
            <a:endParaRPr lang="nl-BE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nl-BE" sz="2400" b="1" dirty="0" smtClean="0"/>
              <a:t>Mogelijkheid </a:t>
            </a:r>
            <a:r>
              <a:rPr lang="nl-BE" sz="2400" b="1" dirty="0"/>
              <a:t>3:</a:t>
            </a:r>
            <a:r>
              <a:rPr lang="nl-BE" sz="2400" dirty="0"/>
              <a:t> De inzet van het PVB binnen de erkende en gesubsidieerde capaciteit van een ouderenvoorziening.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Implementatie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5536" y="1772816"/>
            <a:ext cx="813690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9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“Proefkader </a:t>
            </a:r>
            <a:r>
              <a:rPr lang="nl-BE" dirty="0"/>
              <a:t>voor de inzet van het persoonsvolgende budget voor personen met een handicap binnen de erkende capaciteit van een </a:t>
            </a:r>
            <a:r>
              <a:rPr lang="nl-BE" dirty="0" smtClean="0"/>
              <a:t>ouderenvoorziening”</a:t>
            </a:r>
            <a:endParaRPr lang="nl-BE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Implementatie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22010"/>
              </p:ext>
            </p:extLst>
          </p:nvPr>
        </p:nvGraphicFramePr>
        <p:xfrm>
          <a:off x="755575" y="3573016"/>
          <a:ext cx="7128793" cy="2059299"/>
        </p:xfrm>
        <a:graphic>
          <a:graphicData uri="http://schemas.openxmlformats.org/drawingml/2006/table">
            <a:tbl>
              <a:tblPr firstRow="1" firstCol="1" bandRow="1"/>
              <a:tblGrid>
                <a:gridCol w="1915624"/>
                <a:gridCol w="868486"/>
                <a:gridCol w="869237"/>
                <a:gridCol w="868486"/>
                <a:gridCol w="869237"/>
                <a:gridCol w="868486"/>
                <a:gridCol w="869237"/>
              </a:tblGrid>
              <a:tr h="493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1: Voorbereidende documentenanalyse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2: Theoretisch dossieronderzoek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3: Rapportage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0340" algn="l"/>
                        </a:tabLst>
                      </a:pPr>
                      <a:r>
                        <a:rPr lang="nl-B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6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1772816"/>
            <a:ext cx="813690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Een economische kijk op keuzes en welzijn</a:t>
            </a:r>
          </a:p>
          <a:p>
            <a:endParaRPr lang="nl-BE" dirty="0"/>
          </a:p>
          <a:p>
            <a:r>
              <a:rPr lang="nl-BE" dirty="0" smtClean="0"/>
              <a:t>Persoonsvolgend budget</a:t>
            </a:r>
          </a:p>
          <a:p>
            <a:endParaRPr lang="nl-BE" dirty="0"/>
          </a:p>
          <a:p>
            <a:r>
              <a:rPr lang="nl-BE" dirty="0" smtClean="0"/>
              <a:t>Bedenkingen</a:t>
            </a:r>
          </a:p>
          <a:p>
            <a:endParaRPr lang="nl-BE" dirty="0"/>
          </a:p>
          <a:p>
            <a:r>
              <a:rPr lang="nl-BE" dirty="0" smtClean="0"/>
              <a:t>Implementatie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Deze presentatie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975"/>
            <a:ext cx="8003232" cy="5545138"/>
          </a:xfrm>
        </p:spPr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Uit </a:t>
            </a:r>
            <a:r>
              <a:rPr lang="nl-BE" dirty="0"/>
              <a:t>de opties die mogelijk </a:t>
            </a:r>
            <a:r>
              <a:rPr lang="nl-BE" dirty="0" smtClean="0"/>
              <a:t>zijn, kiezen mensen de beste optie (volgens hun voorkeuren)</a:t>
            </a:r>
          </a:p>
          <a:p>
            <a:pPr marL="514350" indent="-514350">
              <a:buFont typeface="+mj-lt"/>
              <a:buAutoNum type="arabicPeriod"/>
            </a:pPr>
            <a:endParaRPr lang="nl-BE" u="sng" dirty="0"/>
          </a:p>
          <a:p>
            <a:pPr marL="0" indent="0">
              <a:buNone/>
            </a:pPr>
            <a:endParaRPr lang="nl-BE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 economische kijk op </a:t>
            </a:r>
            <a:r>
              <a:rPr lang="nl-BE" dirty="0" smtClean="0"/>
              <a:t>keuzes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Eenvoudig voorbeeld: twee keuzeopties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635" y="1950162"/>
            <a:ext cx="918692" cy="9536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4" t="65750" r="33745" b="2751"/>
          <a:stretch/>
        </p:blipFill>
        <p:spPr>
          <a:xfrm>
            <a:off x="6804248" y="3933168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005824" y="2060231"/>
            <a:ext cx="4551169" cy="2939273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2789802" y="2348538"/>
            <a:ext cx="4446494" cy="2880646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66504" y="475707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An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Eenvoudig voorbeeld: </a:t>
            </a:r>
            <a:r>
              <a:rPr lang="nl-BE" dirty="0" smtClean="0"/>
              <a:t>wat is de beste keuze?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55776" y="1196975"/>
            <a:ext cx="0" cy="4824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55776" y="6021511"/>
            <a:ext cx="53285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616530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Assistentie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15121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Nabijheid Naasten</a:t>
            </a:r>
            <a:endParaRPr lang="en-US" sz="2000" dirty="0">
              <a:latin typeface="+mn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005824" y="2060231"/>
            <a:ext cx="4551169" cy="2939273"/>
          </a:xfrm>
          <a:custGeom>
            <a:avLst/>
            <a:gdLst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  <a:gd name="connsiteX0" fmla="*/ 0 w 4349809"/>
              <a:gd name="connsiteY0" fmla="*/ 0 h 2367185"/>
              <a:gd name="connsiteX1" fmla="*/ 1410056 w 4349809"/>
              <a:gd name="connsiteY1" fmla="*/ 1657884 h 2367185"/>
              <a:gd name="connsiteX2" fmla="*/ 4349809 w 4349809"/>
              <a:gd name="connsiteY2" fmla="*/ 2367185 h 236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809" h="2367185">
                <a:moveTo>
                  <a:pt x="0" y="0"/>
                </a:moveTo>
                <a:cubicBezTo>
                  <a:pt x="342544" y="631676"/>
                  <a:pt x="685088" y="1263353"/>
                  <a:pt x="1410056" y="1657884"/>
                </a:cubicBezTo>
                <a:cubicBezTo>
                  <a:pt x="2135024" y="2052415"/>
                  <a:pt x="3765847" y="2264636"/>
                  <a:pt x="4349809" y="2367185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2789802" y="2348538"/>
            <a:ext cx="4446494" cy="2880646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60232" y="5085184"/>
            <a:ext cx="144000" cy="144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66504" y="4757074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latin typeface="+mn-lt"/>
              </a:rPr>
              <a:t>An</a:t>
            </a:r>
            <a:endParaRPr lang="en-US" sz="2000" dirty="0"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94250" y="292494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Triangle 1"/>
          <p:cNvSpPr/>
          <p:nvPr/>
        </p:nvSpPr>
        <p:spPr>
          <a:xfrm rot="10800000">
            <a:off x="3087288" y="2129208"/>
            <a:ext cx="4374485" cy="2818412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975"/>
            <a:ext cx="8003232" cy="5545138"/>
          </a:xfrm>
        </p:spPr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Uit </a:t>
            </a:r>
            <a:r>
              <a:rPr lang="nl-BE" dirty="0">
                <a:solidFill>
                  <a:schemeClr val="bg1">
                    <a:lumMod val="65000"/>
                  </a:schemeClr>
                </a:solidFill>
              </a:rPr>
              <a:t>de opties die mogelijk </a:t>
            </a:r>
            <a:r>
              <a:rPr lang="nl-BE" dirty="0" smtClean="0">
                <a:solidFill>
                  <a:schemeClr val="bg1">
                    <a:lumMod val="65000"/>
                  </a:schemeClr>
                </a:solidFill>
              </a:rPr>
              <a:t>zijn, kiezen mensen de beste optie (volgens hun voorkeuren)</a:t>
            </a:r>
          </a:p>
          <a:p>
            <a:pPr marL="514350" indent="-514350">
              <a:buFont typeface="+mj-lt"/>
              <a:buAutoNum type="arabicPeriod"/>
            </a:pPr>
            <a:endParaRPr lang="nl-BE" u="sng" dirty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Hoe beter de gekozen optie, hoe hoger het welzijn (of nut)</a:t>
            </a:r>
          </a:p>
          <a:p>
            <a:pPr marL="514350" indent="-514350">
              <a:buFont typeface="+mj-lt"/>
              <a:buAutoNum type="arabicPeriod"/>
            </a:pPr>
            <a:endParaRPr lang="nl-BE" dirty="0"/>
          </a:p>
          <a:p>
            <a:pPr marL="0" indent="0">
              <a:buNone/>
            </a:pPr>
            <a:endParaRPr lang="nl-BE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 economische kijk op </a:t>
            </a:r>
            <a:r>
              <a:rPr lang="nl-BE" dirty="0" smtClean="0"/>
              <a:t>keuzes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62440</TotalTime>
  <Words>820</Words>
  <Application>Microsoft Office PowerPoint</Application>
  <PresentationFormat>Diavoorstelling (4:3)</PresentationFormat>
  <Paragraphs>235</Paragraphs>
  <Slides>39</Slides>
  <Notes>1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0" baseType="lpstr">
      <vt:lpstr>Default Design</vt:lpstr>
      <vt:lpstr>Persoonsvolgende financiering,  keuzevrijheid en welzijn</vt:lpstr>
      <vt:lpstr>PowerPoint-presentatie</vt:lpstr>
      <vt:lpstr>PowerPoint-presentatie</vt:lpstr>
      <vt:lpstr>Deze presentatie</vt:lpstr>
      <vt:lpstr>Een economische kijk op keuzes</vt:lpstr>
      <vt:lpstr>Eenvoudig voorbeeld: twee keuzeopties</vt:lpstr>
      <vt:lpstr>Eenvoudig voorbeeld: wat is de beste keuze?</vt:lpstr>
      <vt:lpstr>Eenvoudig voorbeeld: wat is de beste keuze?</vt:lpstr>
      <vt:lpstr>Een economische kijk op keuzes</vt:lpstr>
      <vt:lpstr>Eenvoudig voorbeeld: wat is de beste keuze?</vt:lpstr>
      <vt:lpstr>Eenvoudig voorbeeld: wat is de beste keuze?</vt:lpstr>
      <vt:lpstr>Een economische kijk op keuzes</vt:lpstr>
      <vt:lpstr>Eenvoudig voorbeeld: wat is de beste keuze?</vt:lpstr>
      <vt:lpstr>Eenvoudig voorbeeld: wat is de beste keuze?</vt:lpstr>
      <vt:lpstr>Deze presentatie</vt:lpstr>
      <vt:lpstr>Eenvoudig voorbeeld: wat is de beste keuze?</vt:lpstr>
      <vt:lpstr>Persoonsvolgend budget</vt:lpstr>
      <vt:lpstr>Eenvoudig voorbeeld: wat is de beste keuze?</vt:lpstr>
      <vt:lpstr>Eenvoudig voorbeeld: wat is de beste keuze?</vt:lpstr>
      <vt:lpstr>Persoonsvolgend budget</vt:lpstr>
      <vt:lpstr>Eenvoudig voorbeeld: wat is de beste keuze?</vt:lpstr>
      <vt:lpstr>Eenvoudig voorbeeld: wat is de beste keuze?</vt:lpstr>
      <vt:lpstr>Persoonsvolgend budget</vt:lpstr>
      <vt:lpstr>Wat wil het zeggen om “erop vooruit te gaan”?</vt:lpstr>
      <vt:lpstr>Wat wil het zeggen om “erop vooruit te gaan”?</vt:lpstr>
      <vt:lpstr>Wat wil het zeggen om “erop vooruit te gaan”?</vt:lpstr>
      <vt:lpstr>Wat wil het zeggen om “erop vooruit te gaan”?</vt:lpstr>
      <vt:lpstr>Wat wil het zeggen om “erop vooruit te gaan”?</vt:lpstr>
      <vt:lpstr>Wat wil het zeggen om “erop vooruit te gaan”?</vt:lpstr>
      <vt:lpstr>Wat wil het zeggen om “erop vooruit te gaan”?</vt:lpstr>
      <vt:lpstr>Deze presentatie</vt:lpstr>
      <vt:lpstr>(Kritische) bedenkingen </vt:lpstr>
      <vt:lpstr>(Kritische) bedenkingen </vt:lpstr>
      <vt:lpstr>(Kritische) bedenkingen </vt:lpstr>
      <vt:lpstr>(Kritische) bedenkingen </vt:lpstr>
      <vt:lpstr>Deze presentatie</vt:lpstr>
      <vt:lpstr>Implementatie</vt:lpstr>
      <vt:lpstr>Implementatie</vt:lpstr>
      <vt:lpstr>Implementatie</vt:lpstr>
    </vt:vector>
  </TitlesOfParts>
  <Company>K.U.Leuven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research plan</dc:title>
  <dc:creator>ndaaf78</dc:creator>
  <cp:lastModifiedBy>ixv</cp:lastModifiedBy>
  <cp:revision>608</cp:revision>
  <cp:lastPrinted>2016-10-13T16:52:01Z</cp:lastPrinted>
  <dcterms:created xsi:type="dcterms:W3CDTF">2011-02-12T17:10:15Z</dcterms:created>
  <dcterms:modified xsi:type="dcterms:W3CDTF">2018-05-28T11:59:37Z</dcterms:modified>
</cp:coreProperties>
</file>