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71" r:id="rId3"/>
    <p:sldMasterId id="2147483682" r:id="rId4"/>
    <p:sldMasterId id="2147483693" r:id="rId5"/>
    <p:sldMasterId id="2147483703" r:id="rId6"/>
  </p:sldMasterIdLst>
  <p:notesMasterIdLst>
    <p:notesMasterId r:id="rId8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js5sy2YNK1WYDYeqc1mR8SMBzs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FD11E-A09B-4F77-B1F6-6DB63EA9A570}">
  <a:tblStyle styleId="{90BFD11E-A09B-4F77-B1F6-6DB63EA9A57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customschemas.google.com/relationships/presentationmetadata" Target="meta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6" name="Google Shape;75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8" name="Google Shape;7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4" name="Google Shape;92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11" name="Google Shape;11;p75"/>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75"/>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 name="Google Shape;14;p75"/>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 name="Google Shape;15;p7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60"/>
        <p:cNvGrpSpPr/>
        <p:nvPr/>
      </p:nvGrpSpPr>
      <p:grpSpPr>
        <a:xfrm>
          <a:off x="0" y="0"/>
          <a:ext cx="0" cy="0"/>
          <a:chOff x="0" y="0"/>
          <a:chExt cx="0" cy="0"/>
        </a:xfrm>
      </p:grpSpPr>
      <p:pic>
        <p:nvPicPr>
          <p:cNvPr id="61" name="Google Shape;61;p1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62" name="Google Shape;62;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3" name="Google Shape;63;p10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02"/>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 name="Google Shape;65;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TEKST" type="obj">
  <p:cSld name="OBJECT">
    <p:spTree>
      <p:nvGrpSpPr>
        <p:cNvPr id="1" name="Shape 66"/>
        <p:cNvGrpSpPr/>
        <p:nvPr/>
      </p:nvGrpSpPr>
      <p:grpSpPr>
        <a:xfrm>
          <a:off x="0" y="0"/>
          <a:ext cx="0" cy="0"/>
          <a:chOff x="0" y="0"/>
          <a:chExt cx="0" cy="0"/>
        </a:xfrm>
      </p:grpSpPr>
      <p:sp>
        <p:nvSpPr>
          <p:cNvPr id="67" name="Google Shape;67;p103"/>
          <p:cNvSpPr txBox="1">
            <a:spLocks noGrp="1"/>
          </p:cNvSpPr>
          <p:nvPr>
            <p:ph type="title"/>
          </p:nvPr>
        </p:nvSpPr>
        <p:spPr>
          <a:xfrm>
            <a:off x="107504" y="123478"/>
            <a:ext cx="8784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68" name="Google Shape;68;p103"/>
          <p:cNvSpPr txBox="1">
            <a:spLocks noGrp="1"/>
          </p:cNvSpPr>
          <p:nvPr>
            <p:ph type="body" idx="1"/>
          </p:nvPr>
        </p:nvSpPr>
        <p:spPr>
          <a:xfrm>
            <a:off x="107504" y="1121891"/>
            <a:ext cx="8784900" cy="3394200"/>
          </a:xfrm>
          <a:prstGeom prst="rect">
            <a:avLst/>
          </a:prstGeom>
          <a:noFill/>
          <a:ln>
            <a:noFill/>
          </a:ln>
        </p:spPr>
        <p:txBody>
          <a:bodyPr spcFirstLastPara="1" wrap="square" lIns="91425" tIns="91425" rIns="91425" bIns="91425" anchor="t" anchorCtr="0">
            <a:noAutofit/>
          </a:bodyPr>
          <a:lstStyle>
            <a:lvl1pPr marL="457200" marR="0" lvl="0" indent="-355600" algn="l">
              <a:lnSpc>
                <a:spcPct val="115000"/>
              </a:lnSpc>
              <a:spcBef>
                <a:spcPts val="400"/>
              </a:spcBef>
              <a:spcAft>
                <a:spcPts val="0"/>
              </a:spcAft>
              <a:buClr>
                <a:srgbClr val="004D5C"/>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115000"/>
              </a:lnSpc>
              <a:spcBef>
                <a:spcPts val="1600"/>
              </a:spcBef>
              <a:spcAft>
                <a:spcPts val="0"/>
              </a:spcAft>
              <a:buClr>
                <a:srgbClr val="004D5C"/>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15000"/>
              </a:lnSpc>
              <a:spcBef>
                <a:spcPts val="1600"/>
              </a:spcBef>
              <a:spcAft>
                <a:spcPts val="0"/>
              </a:spcAft>
              <a:buClr>
                <a:srgbClr val="004D5C"/>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600"/>
              </a:spcBef>
              <a:spcAft>
                <a:spcPts val="0"/>
              </a:spcAft>
              <a:buClr>
                <a:srgbClr val="004D5C"/>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a:lnSpc>
                <a:spcPct val="115000"/>
              </a:lnSpc>
              <a:spcBef>
                <a:spcPts val="1600"/>
              </a:spcBef>
              <a:spcAft>
                <a:spcPts val="0"/>
              </a:spcAft>
              <a:buClr>
                <a:srgbClr val="004D5C"/>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73"/>
        <p:cNvGrpSpPr/>
        <p:nvPr/>
      </p:nvGrpSpPr>
      <p:grpSpPr>
        <a:xfrm>
          <a:off x="0" y="0"/>
          <a:ext cx="0" cy="0"/>
          <a:chOff x="0" y="0"/>
          <a:chExt cx="0" cy="0"/>
        </a:xfrm>
      </p:grpSpPr>
      <p:pic>
        <p:nvPicPr>
          <p:cNvPr id="74" name="Google Shape;74;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93101" y="0"/>
            <a:ext cx="6600151" cy="5143501"/>
          </a:xfrm>
          <a:prstGeom prst="rect">
            <a:avLst/>
          </a:prstGeom>
          <a:noFill/>
          <a:ln>
            <a:noFill/>
          </a:ln>
        </p:spPr>
      </p:pic>
      <p:cxnSp>
        <p:nvCxnSpPr>
          <p:cNvPr id="75" name="Google Shape;75;p7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6" name="Google Shape;76;p7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77" name="Google Shape;77;p7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7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ussentiteldia 4">
  <p:cSld name="BLANK_1">
    <p:spTree>
      <p:nvGrpSpPr>
        <p:cNvPr id="1" name="Shape 79"/>
        <p:cNvGrpSpPr/>
        <p:nvPr/>
      </p:nvGrpSpPr>
      <p:grpSpPr>
        <a:xfrm>
          <a:off x="0" y="0"/>
          <a:ext cx="0" cy="0"/>
          <a:chOff x="0" y="0"/>
          <a:chExt cx="0" cy="0"/>
        </a:xfrm>
      </p:grpSpPr>
      <p:cxnSp>
        <p:nvCxnSpPr>
          <p:cNvPr id="80" name="Google Shape;80;p8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81" name="Google Shape;81;p8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82" name="Google Shape;82;p8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84" name="Google Shape;84;p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 y="0"/>
            <a:ext cx="449063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87" name="Google Shape;87;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88" name="Google Shape;88;p8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9" name="Google Shape;89;p8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8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pic>
        <p:nvPicPr>
          <p:cNvPr id="93" name="Google Shape;93;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94" name="Google Shape;94;p117"/>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95" name="Google Shape;95;p117"/>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96" name="Google Shape;96;p1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97" name="Google Shape;97;p117"/>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98" name="Google Shape;98;p1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01" name="Google Shape;101;p1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2" name="Google Shape;102;p1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3" name="Google Shape;103;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04" name="Google Shape;104;p11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11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08" name="Google Shape;108;p11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1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13"/>
        <p:cNvGrpSpPr/>
        <p:nvPr/>
      </p:nvGrpSpPr>
      <p:grpSpPr>
        <a:xfrm>
          <a:off x="0" y="0"/>
          <a:ext cx="0" cy="0"/>
          <a:chOff x="0" y="0"/>
          <a:chExt cx="0" cy="0"/>
        </a:xfrm>
      </p:grpSpPr>
      <p:pic>
        <p:nvPicPr>
          <p:cNvPr id="114" name="Google Shape;114;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15" name="Google Shape;115;p12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16" name="Google Shape;116;p12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17" name="Google Shape;117;p12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8" name="Google Shape;18;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9" name="Google Shape;19;p7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76"/>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7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19"/>
        <p:cNvGrpSpPr/>
        <p:nvPr/>
      </p:nvGrpSpPr>
      <p:grpSpPr>
        <a:xfrm>
          <a:off x="0" y="0"/>
          <a:ext cx="0" cy="0"/>
          <a:chOff x="0" y="0"/>
          <a:chExt cx="0" cy="0"/>
        </a:xfrm>
      </p:grpSpPr>
      <p:sp>
        <p:nvSpPr>
          <p:cNvPr id="120" name="Google Shape;120;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21" name="Google Shape;121;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22" name="Google Shape;122;p1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22"/>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4" name="Google Shape;124;p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25"/>
        <p:cNvGrpSpPr/>
        <p:nvPr/>
      </p:nvGrpSpPr>
      <p:grpSpPr>
        <a:xfrm>
          <a:off x="0" y="0"/>
          <a:ext cx="0" cy="0"/>
          <a:chOff x="0" y="0"/>
          <a:chExt cx="0" cy="0"/>
        </a:xfrm>
      </p:grpSpPr>
      <p:pic>
        <p:nvPicPr>
          <p:cNvPr id="126" name="Google Shape;126;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27" name="Google Shape;127;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28" name="Google Shape;128;p12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23"/>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0" name="Google Shape;130;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ussentiteldia 3">
  <p:cSld name="BLANK_1">
    <p:spTree>
      <p:nvGrpSpPr>
        <p:cNvPr id="1" name="Shape 135"/>
        <p:cNvGrpSpPr/>
        <p:nvPr/>
      </p:nvGrpSpPr>
      <p:grpSpPr>
        <a:xfrm>
          <a:off x="0" y="0"/>
          <a:ext cx="0" cy="0"/>
          <a:chOff x="0" y="0"/>
          <a:chExt cx="0" cy="0"/>
        </a:xfrm>
      </p:grpSpPr>
      <p:cxnSp>
        <p:nvCxnSpPr>
          <p:cNvPr id="136" name="Google Shape;136;p8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37" name="Google Shape;137;p8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38" name="Google Shape;138;p8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0" name="Google Shape;140;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500" y="0"/>
            <a:ext cx="4633025" cy="51733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ussentiteldia 2 1 1 1 1 1">
  <p:cSld name="BLANK_1_2_1_1_1_1_1">
    <p:spTree>
      <p:nvGrpSpPr>
        <p:cNvPr id="1" name="Shape 141"/>
        <p:cNvGrpSpPr/>
        <p:nvPr/>
      </p:nvGrpSpPr>
      <p:grpSpPr>
        <a:xfrm>
          <a:off x="0" y="0"/>
          <a:ext cx="0" cy="0"/>
          <a:chOff x="0" y="0"/>
          <a:chExt cx="0" cy="0"/>
        </a:xfrm>
      </p:grpSpPr>
      <p:cxnSp>
        <p:nvCxnSpPr>
          <p:cNvPr id="142" name="Google Shape;142;p9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43" name="Google Shape;143;p9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44" name="Google Shape;144;p9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9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6" name="Google Shape;146;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900" y="0"/>
            <a:ext cx="4340700" cy="5143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pic>
        <p:nvPicPr>
          <p:cNvPr id="148" name="Google Shape;148;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49" name="Google Shape;149;p109"/>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0" name="Google Shape;150;p109"/>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1" name="Google Shape;151;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52" name="Google Shape;152;p109"/>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3" name="Google Shape;153;p10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1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56" name="Google Shape;156;p1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57" name="Google Shape;157;p11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10"/>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1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63" name="Google Shape;163;p1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4" name="Google Shape;164;p1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5" name="Google Shape;165;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66" name="Google Shape;166;p11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70" name="Google Shape;170;p11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75"/>
        <p:cNvGrpSpPr/>
        <p:nvPr/>
      </p:nvGrpSpPr>
      <p:grpSpPr>
        <a:xfrm>
          <a:off x="0" y="0"/>
          <a:ext cx="0" cy="0"/>
          <a:chOff x="0" y="0"/>
          <a:chExt cx="0" cy="0"/>
        </a:xfrm>
      </p:grpSpPr>
      <p:pic>
        <p:nvPicPr>
          <p:cNvPr id="176" name="Google Shape;176;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77" name="Google Shape;177;p11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78" name="Google Shape;178;p11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79" name="Google Shape;179;p1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1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3"/>
        <p:cNvGrpSpPr/>
        <p:nvPr/>
      </p:nvGrpSpPr>
      <p:grpSpPr>
        <a:xfrm>
          <a:off x="0" y="0"/>
          <a:ext cx="0" cy="0"/>
          <a:chOff x="0" y="0"/>
          <a:chExt cx="0" cy="0"/>
        </a:xfrm>
      </p:grpSpPr>
      <p:cxnSp>
        <p:nvCxnSpPr>
          <p:cNvPr id="24" name="Google Shape;24;p9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 name="Google Shape;25;p9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 name="Google Shape;26;p9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9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 name="Google Shape;28;p91"/>
          <p:cNvPicPr preferRelativeResize="0"/>
          <p:nvPr/>
        </p:nvPicPr>
        <p:blipFill rotWithShape="1">
          <a:blip r:embed="rId2">
            <a:alphaModFix/>
          </a:blip>
          <a:srcRect/>
          <a:stretch/>
        </p:blipFill>
        <p:spPr>
          <a:xfrm>
            <a:off x="-5" y="0"/>
            <a:ext cx="3429011"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81"/>
        <p:cNvGrpSpPr/>
        <p:nvPr/>
      </p:nvGrpSpPr>
      <p:grpSpPr>
        <a:xfrm>
          <a:off x="0" y="0"/>
          <a:ext cx="0" cy="0"/>
          <a:chOff x="0" y="0"/>
          <a:chExt cx="0" cy="0"/>
        </a:xfrm>
      </p:grpSpPr>
      <p:sp>
        <p:nvSpPr>
          <p:cNvPr id="182" name="Google Shape;182;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83" name="Google Shape;183;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84" name="Google Shape;184;p1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15"/>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1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87"/>
        <p:cNvGrpSpPr/>
        <p:nvPr/>
      </p:nvGrpSpPr>
      <p:grpSpPr>
        <a:xfrm>
          <a:off x="0" y="0"/>
          <a:ext cx="0" cy="0"/>
          <a:chOff x="0" y="0"/>
          <a:chExt cx="0" cy="0"/>
        </a:xfrm>
      </p:grpSpPr>
      <p:pic>
        <p:nvPicPr>
          <p:cNvPr id="188" name="Google Shape;188;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89" name="Google Shape;189;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90" name="Google Shape;190;p11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6"/>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197"/>
        <p:cNvGrpSpPr/>
        <p:nvPr/>
      </p:nvGrpSpPr>
      <p:grpSpPr>
        <a:xfrm>
          <a:off x="0" y="0"/>
          <a:ext cx="0" cy="0"/>
          <a:chOff x="0" y="0"/>
          <a:chExt cx="0" cy="0"/>
        </a:xfrm>
      </p:grpSpPr>
      <p:pic>
        <p:nvPicPr>
          <p:cNvPr id="198" name="Google Shape;198;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99" name="Google Shape;199;p8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00" name="Google Shape;200;p8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01" name="Google Shape;201;p8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3"/>
        <p:cNvGrpSpPr/>
        <p:nvPr/>
      </p:nvGrpSpPr>
      <p:grpSpPr>
        <a:xfrm>
          <a:off x="0" y="0"/>
          <a:ext cx="0" cy="0"/>
          <a:chOff x="0" y="0"/>
          <a:chExt cx="0" cy="0"/>
        </a:xfrm>
      </p:grpSpPr>
      <p:sp>
        <p:nvSpPr>
          <p:cNvPr id="204" name="Google Shape;204;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05" name="Google Shape;205;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6" name="Google Shape;206;p8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7" name="Google Shape;207;p8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8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12" name="Google Shape;212;p8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 name="Google Shape;213;p8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17" name="Google Shape;217;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8" name="Google Shape;218;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9" name="Google Shape;21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20" name="Google Shape;220;p8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1" name="Google Shape;221;p8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22"/>
        <p:cNvGrpSpPr/>
        <p:nvPr/>
      </p:nvGrpSpPr>
      <p:grpSpPr>
        <a:xfrm>
          <a:off x="0" y="0"/>
          <a:ext cx="0" cy="0"/>
          <a:chOff x="0" y="0"/>
          <a:chExt cx="0" cy="0"/>
        </a:xfrm>
      </p:grpSpPr>
      <p:pic>
        <p:nvPicPr>
          <p:cNvPr id="223" name="Google Shape;223;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24" name="Google Shape;224;p9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25" name="Google Shape;225;p9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26" name="Google Shape;226;p9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9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pic>
        <p:nvPicPr>
          <p:cNvPr id="229" name="Google Shape;229;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230" name="Google Shape;230;p10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31" name="Google Shape;231;p10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32" name="Google Shape;232;p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33" name="Google Shape;233;p10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34" name="Google Shape;234;p10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sp>
        <p:nvSpPr>
          <p:cNvPr id="236" name="Google Shape;236;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37"/>
        <p:cNvGrpSpPr/>
        <p:nvPr/>
      </p:nvGrpSpPr>
      <p:grpSpPr>
        <a:xfrm>
          <a:off x="0" y="0"/>
          <a:ext cx="0" cy="0"/>
          <a:chOff x="0" y="0"/>
          <a:chExt cx="0" cy="0"/>
        </a:xfrm>
      </p:grpSpPr>
      <p:sp>
        <p:nvSpPr>
          <p:cNvPr id="238" name="Google Shape;238;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39" name="Google Shape;239;p1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40" name="Google Shape;240;p10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06"/>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1" name="Google Shape;31;p9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 name="Google Shape;32;p9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 name="Google Shape;33;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 name="Google Shape;34;p9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9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43"/>
        <p:cNvGrpSpPr/>
        <p:nvPr/>
      </p:nvGrpSpPr>
      <p:grpSpPr>
        <a:xfrm>
          <a:off x="0" y="0"/>
          <a:ext cx="0" cy="0"/>
          <a:chOff x="0" y="0"/>
          <a:chExt cx="0" cy="0"/>
        </a:xfrm>
      </p:grpSpPr>
      <p:pic>
        <p:nvPicPr>
          <p:cNvPr id="244" name="Google Shape;244;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45" name="Google Shape;245;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46" name="Google Shape;246;p10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7"/>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49"/>
        <p:cNvGrpSpPr/>
        <p:nvPr/>
      </p:nvGrpSpPr>
      <p:grpSpPr>
        <a:xfrm>
          <a:off x="0" y="0"/>
          <a:ext cx="0" cy="0"/>
          <a:chOff x="0" y="0"/>
          <a:chExt cx="0" cy="0"/>
        </a:xfrm>
      </p:grpSpPr>
      <p:sp>
        <p:nvSpPr>
          <p:cNvPr id="250" name="Google Shape;250;p108"/>
          <p:cNvSpPr txBox="1">
            <a:spLocks noGrp="1"/>
          </p:cNvSpPr>
          <p:nvPr>
            <p:ph type="title"/>
          </p:nvPr>
        </p:nvSpPr>
        <p:spPr>
          <a:xfrm>
            <a:off x="107504" y="123478"/>
            <a:ext cx="8856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55"/>
        <p:cNvGrpSpPr/>
        <p:nvPr/>
      </p:nvGrpSpPr>
      <p:grpSpPr>
        <a:xfrm>
          <a:off x="0" y="0"/>
          <a:ext cx="0" cy="0"/>
          <a:chOff x="0" y="0"/>
          <a:chExt cx="0" cy="0"/>
        </a:xfrm>
      </p:grpSpPr>
      <p:pic>
        <p:nvPicPr>
          <p:cNvPr id="256" name="Google Shape;256;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257" name="Google Shape;257;p8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8" name="Google Shape;258;p8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59" name="Google Shape;259;p8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8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1"/>
        <p:cNvGrpSpPr/>
        <p:nvPr/>
      </p:nvGrpSpPr>
      <p:grpSpPr>
        <a:xfrm>
          <a:off x="0" y="0"/>
          <a:ext cx="0" cy="0"/>
          <a:chOff x="0" y="0"/>
          <a:chExt cx="0" cy="0"/>
        </a:xfrm>
      </p:grpSpPr>
      <p:cxnSp>
        <p:nvCxnSpPr>
          <p:cNvPr id="262" name="Google Shape;262;p9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63" name="Google Shape;263;p9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4" name="Google Shape;264;p9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9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66" name="Google Shape;266;p95" title="shutterstock_7603356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65400" y="858299"/>
            <a:ext cx="5147249" cy="343065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7"/>
        <p:cNvGrpSpPr/>
        <p:nvPr/>
      </p:nvGrpSpPr>
      <p:grpSpPr>
        <a:xfrm>
          <a:off x="0" y="0"/>
          <a:ext cx="0" cy="0"/>
          <a:chOff x="0" y="0"/>
          <a:chExt cx="0" cy="0"/>
        </a:xfrm>
      </p:grpSpPr>
      <p:pic>
        <p:nvPicPr>
          <p:cNvPr id="268" name="Google Shape;268;p1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6095473"/>
          </a:xfrm>
          <a:prstGeom prst="rect">
            <a:avLst/>
          </a:prstGeom>
          <a:noFill/>
          <a:ln>
            <a:noFill/>
          </a:ln>
        </p:spPr>
      </p:pic>
      <p:sp>
        <p:nvSpPr>
          <p:cNvPr id="269" name="Google Shape;269;p132"/>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70" name="Google Shape;270;p132"/>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71" name="Google Shape;271;p1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72" name="Google Shape;272;p132"/>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73" name="Google Shape;273;p13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p133"/>
          <p:cNvSpPr txBox="1">
            <a:spLocks noGrp="1"/>
          </p:cNvSpPr>
          <p:nvPr>
            <p:ph type="title"/>
          </p:nvPr>
        </p:nvSpPr>
        <p:spPr>
          <a:xfrm>
            <a:off x="311700" y="445025"/>
            <a:ext cx="8520600" cy="572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76" name="Google Shape;276;p133"/>
          <p:cNvSpPr txBox="1">
            <a:spLocks noGrp="1"/>
          </p:cNvSpPr>
          <p:nvPr>
            <p:ph type="body" idx="1"/>
          </p:nvPr>
        </p:nvSpPr>
        <p:spPr>
          <a:xfrm>
            <a:off x="311700" y="1152475"/>
            <a:ext cx="8520600" cy="3416400"/>
          </a:xfrm>
          <a:prstGeom prst="rect">
            <a:avLst/>
          </a:prstGeom>
          <a:solidFill>
            <a:schemeClr val="accent6"/>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77" name="Google Shape;277;p13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8" name="Google Shape;278;p1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3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1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1"/>
        <p:cNvGrpSpPr/>
        <p:nvPr/>
      </p:nvGrpSpPr>
      <p:grpSpPr>
        <a:xfrm>
          <a:off x="0" y="0"/>
          <a:ext cx="0" cy="0"/>
          <a:chOff x="0" y="0"/>
          <a:chExt cx="0" cy="0"/>
        </a:xfrm>
      </p:grpSpPr>
      <p:sp>
        <p:nvSpPr>
          <p:cNvPr id="282" name="Google Shape;282;p1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83" name="Google Shape;283;p1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4" name="Google Shape;284;p1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5" name="Google Shape;285;p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86" name="Google Shape;286;p13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90" name="Google Shape;290;p13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1" name="Google Shape;291;p1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95"/>
        <p:cNvGrpSpPr/>
        <p:nvPr/>
      </p:nvGrpSpPr>
      <p:grpSpPr>
        <a:xfrm>
          <a:off x="0" y="0"/>
          <a:ext cx="0" cy="0"/>
          <a:chOff x="0" y="0"/>
          <a:chExt cx="0" cy="0"/>
        </a:xfrm>
      </p:grpSpPr>
      <p:sp>
        <p:nvSpPr>
          <p:cNvPr id="296" name="Google Shape;296;p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97" name="Google Shape;297;p1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7"/>
          </a:xfrm>
          <a:prstGeom prst="rect">
            <a:avLst/>
          </a:prstGeom>
          <a:noFill/>
          <a:ln>
            <a:noFill/>
          </a:ln>
        </p:spPr>
      </p:pic>
      <p:sp>
        <p:nvSpPr>
          <p:cNvPr id="298" name="Google Shape;298;p13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1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8" name="Google Shape;38;p9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 name="Google Shape;39;p9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01"/>
        <p:cNvGrpSpPr/>
        <p:nvPr/>
      </p:nvGrpSpPr>
      <p:grpSpPr>
        <a:xfrm>
          <a:off x="0" y="0"/>
          <a:ext cx="0" cy="0"/>
          <a:chOff x="0" y="0"/>
          <a:chExt cx="0" cy="0"/>
        </a:xfrm>
      </p:grpSpPr>
      <p:pic>
        <p:nvPicPr>
          <p:cNvPr id="302" name="Google Shape;302;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03" name="Google Shape;303;p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04" name="Google Shape;304;p1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1"/>
        <p:cNvGrpSpPr/>
        <p:nvPr/>
      </p:nvGrpSpPr>
      <p:grpSpPr>
        <a:xfrm>
          <a:off x="0" y="0"/>
          <a:ext cx="0" cy="0"/>
          <a:chOff x="0" y="0"/>
          <a:chExt cx="0" cy="0"/>
        </a:xfrm>
      </p:grpSpPr>
      <p:sp>
        <p:nvSpPr>
          <p:cNvPr id="312" name="Google Shape;312;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313" name="Google Shape;313;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14" name="Google Shape;314;p9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5" name="Google Shape;315;p9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9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7" name="Google Shape;317;p9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8"/>
        <p:cNvGrpSpPr/>
        <p:nvPr/>
      </p:nvGrpSpPr>
      <p:grpSpPr>
        <a:xfrm>
          <a:off x="0" y="0"/>
          <a:ext cx="0" cy="0"/>
          <a:chOff x="0" y="0"/>
          <a:chExt cx="0" cy="0"/>
        </a:xfrm>
      </p:grpSpPr>
      <p:pic>
        <p:nvPicPr>
          <p:cNvPr id="319" name="Google Shape;319;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320" name="Google Shape;320;p12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321" name="Google Shape;321;p12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22" name="Google Shape;322;p1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323" name="Google Shape;323;p12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324" name="Google Shape;324;p1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5"/>
        <p:cNvGrpSpPr/>
        <p:nvPr/>
      </p:nvGrpSpPr>
      <p:grpSpPr>
        <a:xfrm>
          <a:off x="0" y="0"/>
          <a:ext cx="0" cy="0"/>
          <a:chOff x="0" y="0"/>
          <a:chExt cx="0" cy="0"/>
        </a:xfrm>
      </p:grpSpPr>
      <p:sp>
        <p:nvSpPr>
          <p:cNvPr id="326" name="Google Shape;326;p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27" name="Google Shape;327;p1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8" name="Google Shape;328;p1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9" name="Google Shape;329;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30" name="Google Shape;330;p12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1" name="Google Shape;331;p12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2"/>
        <p:cNvGrpSpPr/>
        <p:nvPr/>
      </p:nvGrpSpPr>
      <p:grpSpPr>
        <a:xfrm>
          <a:off x="0" y="0"/>
          <a:ext cx="0" cy="0"/>
          <a:chOff x="0" y="0"/>
          <a:chExt cx="0" cy="0"/>
        </a:xfrm>
      </p:grpSpPr>
      <p:sp>
        <p:nvSpPr>
          <p:cNvPr id="333" name="Google Shape;333;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34" name="Google Shape;334;p12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5" name="Google Shape;335;p12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7"/>
        <p:cNvGrpSpPr/>
        <p:nvPr/>
      </p:nvGrpSpPr>
      <p:grpSpPr>
        <a:xfrm>
          <a:off x="0" y="0"/>
          <a:ext cx="0" cy="0"/>
          <a:chOff x="0" y="0"/>
          <a:chExt cx="0" cy="0"/>
        </a:xfrm>
      </p:grpSpPr>
      <p:sp>
        <p:nvSpPr>
          <p:cNvPr id="338" name="Google Shape;338;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39"/>
        <p:cNvGrpSpPr/>
        <p:nvPr/>
      </p:nvGrpSpPr>
      <p:grpSpPr>
        <a:xfrm>
          <a:off x="0" y="0"/>
          <a:ext cx="0" cy="0"/>
          <a:chOff x="0" y="0"/>
          <a:chExt cx="0" cy="0"/>
        </a:xfrm>
      </p:grpSpPr>
      <p:pic>
        <p:nvPicPr>
          <p:cNvPr id="340" name="Google Shape;340;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341" name="Google Shape;341;p12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2" name="Google Shape;342;p12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3" name="Google Shape;343;p12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45"/>
        <p:cNvGrpSpPr/>
        <p:nvPr/>
      </p:nvGrpSpPr>
      <p:grpSpPr>
        <a:xfrm>
          <a:off x="0" y="0"/>
          <a:ext cx="0" cy="0"/>
          <a:chOff x="0" y="0"/>
          <a:chExt cx="0" cy="0"/>
        </a:xfrm>
      </p:grpSpPr>
      <p:pic>
        <p:nvPicPr>
          <p:cNvPr id="346" name="Google Shape;346;p1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347" name="Google Shape;347;p12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8" name="Google Shape;348;p12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9" name="Google Shape;349;p1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51"/>
        <p:cNvGrpSpPr/>
        <p:nvPr/>
      </p:nvGrpSpPr>
      <p:grpSpPr>
        <a:xfrm>
          <a:off x="0" y="0"/>
          <a:ext cx="0" cy="0"/>
          <a:chOff x="0" y="0"/>
          <a:chExt cx="0" cy="0"/>
        </a:xfrm>
      </p:grpSpPr>
      <p:sp>
        <p:nvSpPr>
          <p:cNvPr id="352" name="Google Shape;352;p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53" name="Google Shape;353;p1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354" name="Google Shape;354;p13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30"/>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6" name="Google Shape;356;p1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57"/>
        <p:cNvGrpSpPr/>
        <p:nvPr/>
      </p:nvGrpSpPr>
      <p:grpSpPr>
        <a:xfrm>
          <a:off x="0" y="0"/>
          <a:ext cx="0" cy="0"/>
          <a:chOff x="0" y="0"/>
          <a:chExt cx="0" cy="0"/>
        </a:xfrm>
      </p:grpSpPr>
      <p:pic>
        <p:nvPicPr>
          <p:cNvPr id="358" name="Google Shape;358;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59" name="Google Shape;359;p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60" name="Google Shape;360;p13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31"/>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2" name="Google Shape;362;p1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
        <p:cNvGrpSpPr/>
        <p:nvPr/>
      </p:nvGrpSpPr>
      <p:grpSpPr>
        <a:xfrm>
          <a:off x="0" y="0"/>
          <a:ext cx="0" cy="0"/>
          <a:chOff x="0" y="0"/>
          <a:chExt cx="0" cy="0"/>
        </a:xfrm>
      </p:grpSpPr>
      <p:pic>
        <p:nvPicPr>
          <p:cNvPr id="44" name="Google Shape;44;p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5" name="Google Shape;45;p9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9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7" name="Google Shape;47;p9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9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2">
  <p:cSld name="BLANK_1_1_1">
    <p:spTree>
      <p:nvGrpSpPr>
        <p:cNvPr id="1" name="Shape 49"/>
        <p:cNvGrpSpPr/>
        <p:nvPr/>
      </p:nvGrpSpPr>
      <p:grpSpPr>
        <a:xfrm>
          <a:off x="0" y="0"/>
          <a:ext cx="0" cy="0"/>
          <a:chOff x="0" y="0"/>
          <a:chExt cx="0" cy="0"/>
        </a:xfrm>
      </p:grpSpPr>
      <p:cxnSp>
        <p:nvCxnSpPr>
          <p:cNvPr id="50" name="Google Shape;50;p10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1" name="Google Shape;51;p10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52" name="Google Shape;52;p10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54"/>
        <p:cNvGrpSpPr/>
        <p:nvPr/>
      </p:nvGrpSpPr>
      <p:grpSpPr>
        <a:xfrm>
          <a:off x="0" y="0"/>
          <a:ext cx="0" cy="0"/>
          <a:chOff x="0" y="0"/>
          <a:chExt cx="0" cy="0"/>
        </a:xfrm>
      </p:grpSpPr>
      <p:sp>
        <p:nvSpPr>
          <p:cNvPr id="55" name="Google Shape;55;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56" name="Google Shape;56;p1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7" name="Google Shape;57;p10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01"/>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59;p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 name="Google Shape;7;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 name="Google Shape;8;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1" name="Google Shape;71;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2" name="Google Shape;72;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1"/>
        <p:cNvGrpSpPr/>
        <p:nvPr/>
      </p:nvGrpSpPr>
      <p:grpSpPr>
        <a:xfrm>
          <a:off x="0" y="0"/>
          <a:ext cx="0" cy="0"/>
          <a:chOff x="0" y="0"/>
          <a:chExt cx="0" cy="0"/>
        </a:xfrm>
      </p:grpSpPr>
      <p:sp>
        <p:nvSpPr>
          <p:cNvPr id="132" name="Google Shape;132;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33" name="Google Shape;133;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34" name="Google Shape;13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95" name="Google Shape;195;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96" name="Google Shape;19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251"/>
        <p:cNvGrpSpPr/>
        <p:nvPr/>
      </p:nvGrpSpPr>
      <p:grpSpPr>
        <a:xfrm>
          <a:off x="0" y="0"/>
          <a:ext cx="0" cy="0"/>
          <a:chOff x="0" y="0"/>
          <a:chExt cx="0" cy="0"/>
        </a:xfrm>
      </p:grpSpPr>
      <p:sp>
        <p:nvSpPr>
          <p:cNvPr id="252" name="Google Shape;252;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53" name="Google Shape;253;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54" name="Google Shape;25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7"/>
        <p:cNvGrpSpPr/>
        <p:nvPr/>
      </p:nvGrpSpPr>
      <p:grpSpPr>
        <a:xfrm>
          <a:off x="0" y="0"/>
          <a:ext cx="0" cy="0"/>
          <a:chOff x="0" y="0"/>
          <a:chExt cx="0" cy="0"/>
        </a:xfrm>
      </p:grpSpPr>
      <p:sp>
        <p:nvSpPr>
          <p:cNvPr id="308" name="Google Shape;308;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309" name="Google Shape;309;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310" name="Google Shape;310;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ph.be/nieuws/2024/02/aanpassingen-aan-het-kwaliteitsbeslui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s://www.vaph.be/nieuws/2024/04/webinar-bvrs-kwaliteit-en-vergunnen" TargetMode="External"/><Relationship Id="rId4" Type="http://schemas.openxmlformats.org/officeDocument/2006/relationships/hyperlink" Target="https://www.vaph.be/nieuws/2024/02/aanpassingen-aan-het-bvr-vergunn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aph.be/model-ido"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www.waarderingsplatform.be"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aph.be/over-vaph/beleid-en-cijfers/cijfers" TargetMode="External"/><Relationship Id="rId2" Type="http://schemas.openxmlformats.org/officeDocument/2006/relationships/notesSlide" Target="../notesSlides/notesSlide40.xml"/><Relationship Id="rId1" Type="http://schemas.openxmlformats.org/officeDocument/2006/relationships/slideLayout" Target="../slideLayouts/slideLayout33.xml"/><Relationship Id="rId5" Type="http://schemas.openxmlformats.org/officeDocument/2006/relationships/image" Target="../media/image24.jpeg"/><Relationship Id="rId4" Type="http://schemas.openxmlformats.org/officeDocument/2006/relationships/hyperlink" Target="http://drive.google.com/file/d/1baOYc7kyDNqan0HTpZ9jKfLcAarm3eI1/view"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hyperlink" Target="http://www.vaph.be/actueel/nieuwsbrief/nieuwsbrief-voor-professionelen"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51.xml"/><Relationship Id="rId5" Type="http://schemas.openxmlformats.org/officeDocument/2006/relationships/image" Target="../media/image35.png"/><Relationship Id="rId4" Type="http://schemas.openxmlformats.org/officeDocument/2006/relationships/hyperlink" Target="http://www.vaph.be/nieuwsbrief/inschrijv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vaph.be/actueel/magazines" TargetMode="External"/><Relationship Id="rId2" Type="http://schemas.openxmlformats.org/officeDocument/2006/relationships/notesSlide" Target="../notesSlides/notesSlide67.xml"/><Relationship Id="rId1" Type="http://schemas.openxmlformats.org/officeDocument/2006/relationships/slideLayout" Target="../slideLayouts/slideLayout51.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hyperlink" Target="http://linkedin.be/company/VAPH"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51.xml"/><Relationship Id="rId5" Type="http://schemas.openxmlformats.org/officeDocument/2006/relationships/hyperlink" Target="https://www.vaph.be/actueel/filmpjes" TargetMode="Externa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70.xml"/><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8" Type="http://schemas.openxmlformats.org/officeDocument/2006/relationships/hyperlink" Target="mailto:bemiddeling@vaph.be" TargetMode="External"/><Relationship Id="rId3" Type="http://schemas.openxmlformats.org/officeDocument/2006/relationships/hyperlink" Target="mailto:avf@vaph.be" TargetMode="External"/><Relationship Id="rId7" Type="http://schemas.openxmlformats.org/officeDocument/2006/relationships/hyperlink" Target="mailto:erkenningen@vaph.b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mailto:afrekeningen@vaph.be" TargetMode="External"/><Relationship Id="rId5" Type="http://schemas.openxmlformats.org/officeDocument/2006/relationships/hyperlink" Target="mailto:personeelsregistratie@vaph.be" TargetMode="External"/><Relationship Id="rId10" Type="http://schemas.openxmlformats.org/officeDocument/2006/relationships/hyperlink" Target="mailto:woordvoerder@vaph.be" TargetMode="External"/><Relationship Id="rId4" Type="http://schemas.openxmlformats.org/officeDocument/2006/relationships/hyperlink" Target="mailto:clientregistratie@vaph.be" TargetMode="External"/><Relationship Id="rId9" Type="http://schemas.openxmlformats.org/officeDocument/2006/relationships/hyperlink" Target="mailto:internering@vaph.be"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mailto:emma.dekeersmaecker@vaph.be" TargetMode="External"/><Relationship Id="rId3" Type="http://schemas.openxmlformats.org/officeDocument/2006/relationships/hyperlink" Target="mailto:janick.appelmans@vaph.be" TargetMode="External"/><Relationship Id="rId7" Type="http://schemas.openxmlformats.org/officeDocument/2006/relationships/hyperlink" Target="mailto:catherine.tjoens@vaph.be"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mailto:caroline.stevens@vaph.be" TargetMode="External"/><Relationship Id="rId5" Type="http://schemas.openxmlformats.org/officeDocument/2006/relationships/hyperlink" Target="mailto:micheline.degussem@vaph.be" TargetMode="External"/><Relationship Id="rId4" Type="http://schemas.openxmlformats.org/officeDocument/2006/relationships/hyperlink" Target="mailto:evi.vangeneugden@vaph.b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
          <p:cNvSpPr txBox="1">
            <a:spLocks noGrp="1"/>
          </p:cNvSpPr>
          <p:nvPr>
            <p:ph type="ctrTitle"/>
          </p:nvPr>
        </p:nvSpPr>
        <p:spPr>
          <a:xfrm>
            <a:off x="3277550" y="3196000"/>
            <a:ext cx="5554800" cy="1201500"/>
          </a:xfrm>
          <a:prstGeom prst="rect">
            <a:avLst/>
          </a:prstGeom>
          <a:noFill/>
          <a:ln>
            <a:noFill/>
          </a:ln>
          <a:effectLst>
            <a:outerShdw blurRad="57150" dist="19050" dir="5400000" algn="bl" rotWithShape="0">
              <a:schemeClr val="dk2">
                <a:alpha val="49803"/>
              </a:schemeClr>
            </a:outerShdw>
          </a:effectLst>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200"/>
              <a:buNone/>
            </a:pPr>
            <a:r>
              <a:rPr lang="nl"/>
              <a:t>VAPH-AFSTEMMINGSOVERLEG</a:t>
            </a:r>
            <a:endParaRPr/>
          </a:p>
          <a:p>
            <a:pPr marL="0" lvl="0" indent="0" algn="r" rtl="0">
              <a:lnSpc>
                <a:spcPct val="100000"/>
              </a:lnSpc>
              <a:spcBef>
                <a:spcPts val="0"/>
              </a:spcBef>
              <a:spcAft>
                <a:spcPts val="0"/>
              </a:spcAft>
              <a:buSzPts val="3200"/>
              <a:buNone/>
            </a:pPr>
            <a:r>
              <a:rPr lang="nl"/>
              <a:t>LIMBURG</a:t>
            </a:r>
            <a:endParaRPr/>
          </a:p>
          <a:p>
            <a:pPr marL="0" lvl="0" indent="0" algn="r" rtl="0">
              <a:lnSpc>
                <a:spcPct val="100000"/>
              </a:lnSpc>
              <a:spcBef>
                <a:spcPts val="0"/>
              </a:spcBef>
              <a:spcAft>
                <a:spcPts val="0"/>
              </a:spcAft>
              <a:buSzPts val="3200"/>
              <a:buNone/>
            </a:pPr>
            <a:r>
              <a:rPr lang="nl"/>
              <a:t> NAJAAR 2024</a:t>
            </a:r>
            <a:endParaRPr/>
          </a:p>
        </p:txBody>
      </p:sp>
      <p:sp>
        <p:nvSpPr>
          <p:cNvPr id="368" name="Google Shape;368;p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nl"/>
              <a:t>Hasselt, 22 november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NIEUWE REGELGEVING FINANCIERING</a:t>
            </a:r>
            <a:endParaRPr sz="1900"/>
          </a:p>
        </p:txBody>
      </p:sp>
      <p:sp>
        <p:nvSpPr>
          <p:cNvPr id="428" name="Google Shape;428;p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VARIABELE PRESTATIES EN BIJDRAGEN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34" name="Google Shape;434;p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11</a:t>
            </a:fld>
            <a:endParaRPr/>
          </a:p>
        </p:txBody>
      </p:sp>
      <p:sp>
        <p:nvSpPr>
          <p:cNvPr id="435" name="Google Shape;435;p11"/>
          <p:cNvSpPr txBox="1">
            <a:spLocks noGrp="1"/>
          </p:cNvSpPr>
          <p:nvPr>
            <p:ph type="body" idx="1"/>
          </p:nvPr>
        </p:nvSpPr>
        <p:spPr>
          <a:xfrm>
            <a:off x="369875" y="990300"/>
            <a:ext cx="8520600" cy="400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rgbClr val="004D5C"/>
                </a:solidFill>
              </a:rPr>
              <a:t>Future proof systeem voor subsidiëring variabele prestaties </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Berekening van aantal variabele uren per SE, uitgedrukt in “zaterdaguren”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Vanaf 2024: per zorgvorm berekening op basis van registraties en/of erkenning in 2023</a:t>
            </a:r>
            <a:endParaRPr sz="1600">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VZA: voucherpunten, ondersteuning en ondersteuningsfrequentie</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MFC:  frequentie opgenomen in dienstverleningsovereenkomst</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RTH, FOR VAPH en ODB: op basis van erkend aantal punten</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Directe financiering NAH en geïnterneerden: registraties</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Toegekende uren kunnen op basis van een omslagsleutel worden omgezet in zondag-, feestdag-, avond- en nachturen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Jaarlijkse aanpassing voorlopig niet voorzien</a:t>
            </a:r>
            <a:endParaRPr sz="1200">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nl">
                <a:solidFill>
                  <a:srgbClr val="004D5C"/>
                </a:solidFill>
              </a:rPr>
              <a:t>Vanaf 2024: afschaffing bijdrage A , bijdrage ODB en FOR VAPH</a:t>
            </a:r>
            <a:endParaRPr>
              <a:solidFill>
                <a:srgbClr val="004D5C"/>
              </a:solidFill>
            </a:endParaRPr>
          </a:p>
          <a:p>
            <a:pPr marL="0" lvl="0" indent="0" algn="l" rtl="0">
              <a:lnSpc>
                <a:spcPct val="115000"/>
              </a:lnSpc>
              <a:spcBef>
                <a:spcPts val="0"/>
              </a:spcBef>
              <a:spcAft>
                <a:spcPts val="0"/>
              </a:spcAft>
              <a:buSzPts val="1800"/>
              <a:buNone/>
            </a:pPr>
            <a:endParaRPr>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12700" lvl="0" indent="0" algn="l" rtl="0">
              <a:lnSpc>
                <a:spcPct val="115000"/>
              </a:lnSpc>
              <a:spcBef>
                <a:spcPts val="0"/>
              </a:spcBef>
              <a:spcAft>
                <a:spcPts val="0"/>
              </a:spcAft>
              <a:buSzPts val="1800"/>
              <a:buNone/>
            </a:pPr>
            <a:endParaRPr sz="1500" b="1">
              <a:solidFill>
                <a:srgbClr val="004D5C"/>
              </a:solidFill>
            </a:endParaRPr>
          </a:p>
          <a:p>
            <a:pPr marL="457200" lvl="0" indent="0" algn="l" rtl="0">
              <a:lnSpc>
                <a:spcPct val="115000"/>
              </a:lnSpc>
              <a:spcBef>
                <a:spcPts val="0"/>
              </a:spcBef>
              <a:spcAft>
                <a:spcPts val="0"/>
              </a:spcAft>
              <a:buSzPts val="1800"/>
              <a:buNone/>
            </a:pPr>
            <a:endParaRPr sz="1900"/>
          </a:p>
          <a:p>
            <a:pPr marL="0" lvl="0" indent="0" algn="l" rtl="0">
              <a:lnSpc>
                <a:spcPct val="115000"/>
              </a:lnSpc>
              <a:spcBef>
                <a:spcPts val="1600"/>
              </a:spcBef>
              <a:spcAft>
                <a:spcPts val="0"/>
              </a:spcAft>
              <a:buSzPts val="1800"/>
              <a:buNone/>
            </a:pPr>
            <a:endParaRPr sz="1900"/>
          </a:p>
          <a:p>
            <a:pPr marL="0" lvl="0" indent="0" algn="l" rtl="0">
              <a:lnSpc>
                <a:spcPct val="115000"/>
              </a:lnSpc>
              <a:spcBef>
                <a:spcPts val="1600"/>
              </a:spcBef>
              <a:spcAft>
                <a:spcPts val="1600"/>
              </a:spcAft>
              <a:buSzPts val="1800"/>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DIPLOMAVOORWAARDEN, ANCIËNNITEIT EN OG PUNTEN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41" name="Google Shape;441;p1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12</a:t>
            </a:fld>
            <a:endParaRPr/>
          </a:p>
        </p:txBody>
      </p:sp>
      <p:sp>
        <p:nvSpPr>
          <p:cNvPr id="442" name="Google Shape;442;p12"/>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solidFill>
                  <a:srgbClr val="004D5C"/>
                </a:solidFill>
              </a:rPr>
              <a:t>Strenge diplomavoorwaarden werden losgelaten</a:t>
            </a:r>
            <a:endParaRPr>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a:solidFill>
                  <a:srgbClr val="004D5C"/>
                </a:solidFill>
              </a:rPr>
              <a:t>voorzieningen bepalen zelf de juiste man/vrouw op juiste plaats</a:t>
            </a:r>
            <a:endParaRPr sz="1600">
              <a:solidFill>
                <a:srgbClr val="004D5C"/>
              </a:solidFill>
            </a:endParaRPr>
          </a:p>
          <a:p>
            <a:pPr marL="0" lvl="0" indent="0" algn="l" rtl="0">
              <a:lnSpc>
                <a:spcPct val="115000"/>
              </a:lnSpc>
              <a:spcBef>
                <a:spcPts val="0"/>
              </a:spcBef>
              <a:spcAft>
                <a:spcPts val="0"/>
              </a:spcAft>
              <a:buSzPts val="1800"/>
              <a:buNone/>
            </a:pPr>
            <a:endParaRPr sz="1400">
              <a:solidFill>
                <a:srgbClr val="004D5C"/>
              </a:solidFill>
            </a:endParaRPr>
          </a:p>
          <a:p>
            <a:pPr marL="0" lvl="0" indent="0" algn="l" rtl="0">
              <a:lnSpc>
                <a:spcPct val="115000"/>
              </a:lnSpc>
              <a:spcBef>
                <a:spcPts val="0"/>
              </a:spcBef>
              <a:spcAft>
                <a:spcPts val="0"/>
              </a:spcAft>
              <a:buSzPts val="1800"/>
              <a:buNone/>
            </a:pPr>
            <a:r>
              <a:rPr lang="nl">
                <a:solidFill>
                  <a:srgbClr val="004D5C"/>
                </a:solidFill>
              </a:rPr>
              <a:t>Anciënniteitsregels werden versoepeld voor opvoedend personeel</a:t>
            </a:r>
            <a:endParaRPr>
              <a:solidFill>
                <a:srgbClr val="004D5C"/>
              </a:solidFill>
            </a:endParaRPr>
          </a:p>
          <a:p>
            <a:pPr marL="0" marR="0" lvl="0" indent="0" algn="l" rtl="0">
              <a:lnSpc>
                <a:spcPct val="115000"/>
              </a:lnSpc>
              <a:spcBef>
                <a:spcPts val="0"/>
              </a:spcBef>
              <a:spcAft>
                <a:spcPts val="0"/>
              </a:spcAft>
              <a:buSzPts val="1800"/>
              <a:buNone/>
            </a:pPr>
            <a:endParaRPr sz="1400" b="1">
              <a:solidFill>
                <a:srgbClr val="004D5C"/>
              </a:solidFill>
            </a:endParaRPr>
          </a:p>
          <a:p>
            <a:pPr marL="0" marR="0" lvl="0" indent="0" algn="l" rtl="0">
              <a:lnSpc>
                <a:spcPct val="115000"/>
              </a:lnSpc>
              <a:spcBef>
                <a:spcPts val="0"/>
              </a:spcBef>
              <a:spcAft>
                <a:spcPts val="0"/>
              </a:spcAft>
              <a:buSzPts val="1800"/>
              <a:buNone/>
            </a:pPr>
            <a:r>
              <a:rPr lang="nl">
                <a:solidFill>
                  <a:srgbClr val="004D5C"/>
                </a:solidFill>
              </a:rPr>
              <a:t>Organisatiegebonden punten worden berekend op zorggebonden punten werkingsjaar</a:t>
            </a:r>
            <a:endParaRPr>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Vóór 2024: 16,18% op gemiddelde ZG punten voorbije 2 jaar</a:t>
            </a:r>
            <a:endParaRPr sz="1600">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Vanaf 2024: 16,18% op ZG punten huidige werkingsjaar</a:t>
            </a:r>
            <a:endParaRPr sz="16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45720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 KWALITEITSKADER</a:t>
            </a:r>
            <a:endParaRPr/>
          </a:p>
        </p:txBody>
      </p:sp>
      <p:sp>
        <p:nvSpPr>
          <p:cNvPr id="448" name="Google Shape;448;p1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Naar een NIEUW KWALITEITSKADER - </a:t>
            </a:r>
            <a:r>
              <a:rPr lang="nl">
                <a:solidFill>
                  <a:schemeClr val="accent1"/>
                </a:solidFill>
              </a:rPr>
              <a:t>een proces in stappen</a:t>
            </a:r>
            <a:endParaRPr>
              <a:solidFill>
                <a:schemeClr val="accent1"/>
              </a:solidFill>
            </a:endParaRPr>
          </a:p>
        </p:txBody>
      </p:sp>
      <p:sp>
        <p:nvSpPr>
          <p:cNvPr id="454" name="Google Shape;4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14</a:t>
            </a:fld>
            <a:endParaRPr/>
          </a:p>
        </p:txBody>
      </p:sp>
      <p:pic>
        <p:nvPicPr>
          <p:cNvPr id="455" name="Google Shape;45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75" y="2728175"/>
            <a:ext cx="8593975" cy="158675"/>
          </a:xfrm>
          <a:prstGeom prst="rect">
            <a:avLst/>
          </a:prstGeom>
          <a:noFill/>
          <a:ln>
            <a:noFill/>
          </a:ln>
        </p:spPr>
      </p:pic>
      <p:sp>
        <p:nvSpPr>
          <p:cNvPr id="456" name="Google Shape;456;p14"/>
          <p:cNvSpPr/>
          <p:nvPr/>
        </p:nvSpPr>
        <p:spPr>
          <a:xfrm>
            <a:off x="54030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1767942"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2995583"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txBox="1"/>
          <p:nvPr/>
        </p:nvSpPr>
        <p:spPr>
          <a:xfrm>
            <a:off x="519275"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Oud kwaliteitsdecreet</a:t>
            </a:r>
            <a:endParaRPr sz="1400" b="0" i="0" u="none" strike="noStrike" cap="none">
              <a:solidFill>
                <a:srgbClr val="000000"/>
              </a:solidFill>
              <a:latin typeface="Calibri"/>
              <a:ea typeface="Calibri"/>
              <a:cs typeface="Calibri"/>
              <a:sym typeface="Calibri"/>
            </a:endParaRPr>
          </a:p>
        </p:txBody>
      </p:sp>
      <p:sp>
        <p:nvSpPr>
          <p:cNvPr id="460" name="Google Shape;460;p14"/>
          <p:cNvSpPr txBox="1"/>
          <p:nvPr/>
        </p:nvSpPr>
        <p:spPr>
          <a:xfrm>
            <a:off x="5192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17.10.2003</a:t>
            </a:r>
            <a:endParaRPr sz="1400" b="1" i="0" u="none" strike="noStrike" cap="none">
              <a:solidFill>
                <a:srgbClr val="000000"/>
              </a:solidFill>
              <a:latin typeface="Calibri"/>
              <a:ea typeface="Calibri"/>
              <a:cs typeface="Calibri"/>
              <a:sym typeface="Calibri"/>
            </a:endParaRPr>
          </a:p>
        </p:txBody>
      </p:sp>
      <p:sp>
        <p:nvSpPr>
          <p:cNvPr id="461" name="Google Shape;461;p14"/>
          <p:cNvSpPr txBox="1"/>
          <p:nvPr/>
        </p:nvSpPr>
        <p:spPr>
          <a:xfrm>
            <a:off x="1598375" y="322385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 Besluit Vlaamse Regering)</a:t>
            </a:r>
            <a:endParaRPr sz="1400" b="0" i="0" u="none" strike="noStrike" cap="none">
              <a:solidFill>
                <a:srgbClr val="000000"/>
              </a:solidFill>
              <a:latin typeface="Calibri"/>
              <a:ea typeface="Calibri"/>
              <a:cs typeface="Calibri"/>
              <a:sym typeface="Calibri"/>
            </a:endParaRPr>
          </a:p>
        </p:txBody>
      </p:sp>
      <p:sp>
        <p:nvSpPr>
          <p:cNvPr id="462" name="Google Shape;462;p14"/>
          <p:cNvSpPr txBox="1"/>
          <p:nvPr/>
        </p:nvSpPr>
        <p:spPr>
          <a:xfrm>
            <a:off x="1598375" y="3007876"/>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04.02.2011</a:t>
            </a:r>
            <a:endParaRPr sz="1400" b="1" i="0" u="none" strike="noStrike" cap="none">
              <a:solidFill>
                <a:srgbClr val="000000"/>
              </a:solidFill>
              <a:latin typeface="Calibri"/>
              <a:ea typeface="Calibri"/>
              <a:cs typeface="Calibri"/>
              <a:sym typeface="Calibri"/>
            </a:endParaRPr>
          </a:p>
        </p:txBody>
      </p:sp>
      <p:sp>
        <p:nvSpPr>
          <p:cNvPr id="463" name="Google Shape;463;p14"/>
          <p:cNvSpPr txBox="1"/>
          <p:nvPr/>
        </p:nvSpPr>
        <p:spPr>
          <a:xfrm>
            <a:off x="2931738"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kwaliteitsdecreet</a:t>
            </a:r>
            <a:endParaRPr sz="1400" b="0" i="0" u="none" strike="noStrike" cap="none">
              <a:solidFill>
                <a:srgbClr val="000000"/>
              </a:solidFill>
              <a:latin typeface="Calibri"/>
              <a:ea typeface="Calibri"/>
              <a:cs typeface="Calibri"/>
              <a:sym typeface="Calibri"/>
            </a:endParaRPr>
          </a:p>
        </p:txBody>
      </p:sp>
      <p:sp>
        <p:nvSpPr>
          <p:cNvPr id="464" name="Google Shape;464;p14"/>
          <p:cNvSpPr txBox="1"/>
          <p:nvPr/>
        </p:nvSpPr>
        <p:spPr>
          <a:xfrm>
            <a:off x="29576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05.05.2023</a:t>
            </a:r>
            <a:endParaRPr sz="1400" b="1" i="0" u="none" strike="noStrike" cap="none">
              <a:solidFill>
                <a:srgbClr val="000000"/>
              </a:solidFill>
              <a:latin typeface="Calibri"/>
              <a:ea typeface="Calibri"/>
              <a:cs typeface="Calibri"/>
              <a:sym typeface="Calibri"/>
            </a:endParaRPr>
          </a:p>
        </p:txBody>
      </p:sp>
      <p:sp>
        <p:nvSpPr>
          <p:cNvPr id="465" name="Google Shape;465;p14"/>
          <p:cNvSpPr/>
          <p:nvPr/>
        </p:nvSpPr>
        <p:spPr>
          <a:xfrm>
            <a:off x="4223225"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txBox="1"/>
          <p:nvPr/>
        </p:nvSpPr>
        <p:spPr>
          <a:xfrm>
            <a:off x="4058063"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Actualisering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&amp; BVR Vergunnen</a:t>
            </a:r>
            <a:endParaRPr sz="1400" b="0" i="0" u="none" strike="noStrike" cap="none">
              <a:solidFill>
                <a:srgbClr val="000000"/>
              </a:solidFill>
              <a:latin typeface="Calibri"/>
              <a:ea typeface="Calibri"/>
              <a:cs typeface="Calibri"/>
              <a:sym typeface="Calibri"/>
            </a:endParaRPr>
          </a:p>
        </p:txBody>
      </p:sp>
      <p:sp>
        <p:nvSpPr>
          <p:cNvPr id="467" name="Google Shape;467;p14"/>
          <p:cNvSpPr txBox="1"/>
          <p:nvPr/>
        </p:nvSpPr>
        <p:spPr>
          <a:xfrm>
            <a:off x="4058063"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m.i.v. 01.01.2024</a:t>
            </a:r>
            <a:endParaRPr sz="1400" b="1" i="0" u="none" strike="noStrike" cap="none">
              <a:solidFill>
                <a:srgbClr val="000000"/>
              </a:solidFill>
              <a:latin typeface="Calibri"/>
              <a:ea typeface="Calibri"/>
              <a:cs typeface="Calibri"/>
              <a:sym typeface="Calibri"/>
            </a:endParaRPr>
          </a:p>
        </p:txBody>
      </p:sp>
      <p:sp>
        <p:nvSpPr>
          <p:cNvPr id="468" name="Google Shape;468;p14"/>
          <p:cNvSpPr/>
          <p:nvPr/>
        </p:nvSpPr>
        <p:spPr>
          <a:xfrm>
            <a:off x="5450867"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678508"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790615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txBox="1"/>
          <p:nvPr/>
        </p:nvSpPr>
        <p:spPr>
          <a:xfrm>
            <a:off x="5396075" y="2012800"/>
            <a:ext cx="26940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Intersectoraal kaderbesluit (BVR)</a:t>
            </a:r>
            <a:endParaRPr sz="1400" b="0" i="0" u="none" strike="noStrike" cap="none">
              <a:solidFill>
                <a:srgbClr val="000000"/>
              </a:solidFill>
              <a:latin typeface="Calibri"/>
              <a:ea typeface="Calibri"/>
              <a:cs typeface="Calibri"/>
              <a:sym typeface="Calibri"/>
            </a:endParaRPr>
          </a:p>
        </p:txBody>
      </p:sp>
      <p:sp>
        <p:nvSpPr>
          <p:cNvPr id="472" name="Google Shape;472;p14"/>
          <p:cNvSpPr txBox="1"/>
          <p:nvPr/>
        </p:nvSpPr>
        <p:spPr>
          <a:xfrm>
            <a:off x="53960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03.05.2024</a:t>
            </a:r>
            <a:endParaRPr sz="1400" b="1" i="0" u="none" strike="noStrike" cap="none">
              <a:solidFill>
                <a:srgbClr val="000000"/>
              </a:solidFill>
              <a:latin typeface="Calibri"/>
              <a:ea typeface="Calibri"/>
              <a:cs typeface="Calibri"/>
              <a:sym typeface="Calibri"/>
            </a:endParaRPr>
          </a:p>
        </p:txBody>
      </p:sp>
      <p:sp>
        <p:nvSpPr>
          <p:cNvPr id="473" name="Google Shape;473;p14"/>
          <p:cNvSpPr txBox="1"/>
          <p:nvPr/>
        </p:nvSpPr>
        <p:spPr>
          <a:xfrm>
            <a:off x="6517775"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2025?</a:t>
            </a:r>
            <a:endParaRPr sz="1400" b="1" i="0" u="none" strike="noStrike" cap="none">
              <a:solidFill>
                <a:srgbClr val="000000"/>
              </a:solidFill>
              <a:latin typeface="Calibri"/>
              <a:ea typeface="Calibri"/>
              <a:cs typeface="Calibri"/>
              <a:sym typeface="Calibri"/>
            </a:endParaRPr>
          </a:p>
        </p:txBody>
      </p:sp>
      <p:sp>
        <p:nvSpPr>
          <p:cNvPr id="474" name="Google Shape;474;p14"/>
          <p:cNvSpPr txBox="1"/>
          <p:nvPr/>
        </p:nvSpPr>
        <p:spPr>
          <a:xfrm>
            <a:off x="6264650"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Evaluatie BVR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 VAPH</a:t>
            </a:r>
            <a:endParaRPr sz="1400" b="0" i="0" u="none" strike="noStrike" cap="none">
              <a:solidFill>
                <a:srgbClr val="000000"/>
              </a:solidFill>
              <a:latin typeface="Calibri"/>
              <a:ea typeface="Calibri"/>
              <a:cs typeface="Calibri"/>
              <a:sym typeface="Calibri"/>
            </a:endParaRPr>
          </a:p>
        </p:txBody>
      </p:sp>
      <p:sp>
        <p:nvSpPr>
          <p:cNvPr id="475" name="Google Shape;475;p14"/>
          <p:cNvSpPr txBox="1"/>
          <p:nvPr/>
        </p:nvSpPr>
        <p:spPr>
          <a:xfrm>
            <a:off x="7620600" y="31207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VAPH BVR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a:t>
            </a:r>
            <a:endParaRPr sz="1400" b="0" i="0" u="none" strike="noStrike" cap="none">
              <a:solidFill>
                <a:srgbClr val="000000"/>
              </a:solidFill>
              <a:latin typeface="Calibri"/>
              <a:ea typeface="Calibri"/>
              <a:cs typeface="Calibri"/>
              <a:sym typeface="Calibri"/>
            </a:endParaRPr>
          </a:p>
        </p:txBody>
      </p:sp>
      <p:sp>
        <p:nvSpPr>
          <p:cNvPr id="476" name="Google Shape;476;p14"/>
          <p:cNvSpPr txBox="1"/>
          <p:nvPr/>
        </p:nvSpPr>
        <p:spPr>
          <a:xfrm>
            <a:off x="7782800" y="2886838"/>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2027?</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5"/>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KWALITEITSKADER = voorwaarden kwaliteit + erkenning / vergunning </a:t>
            </a:r>
            <a:r>
              <a:rPr lang="nl">
                <a:solidFill>
                  <a:schemeClr val="accent1"/>
                </a:solidFill>
              </a:rPr>
              <a:t>Actualisering 2024</a:t>
            </a:r>
            <a:endParaRPr>
              <a:solidFill>
                <a:schemeClr val="accent1"/>
              </a:solidFill>
            </a:endParaRPr>
          </a:p>
          <a:p>
            <a:pPr marL="0" lvl="0" indent="0" algn="l" rtl="0">
              <a:lnSpc>
                <a:spcPct val="100000"/>
              </a:lnSpc>
              <a:spcBef>
                <a:spcPts val="0"/>
              </a:spcBef>
              <a:spcAft>
                <a:spcPts val="0"/>
              </a:spcAft>
              <a:buSzPts val="2000"/>
              <a:buNone/>
            </a:pPr>
            <a:endParaRPr/>
          </a:p>
        </p:txBody>
      </p:sp>
      <p:sp>
        <p:nvSpPr>
          <p:cNvPr id="482" name="Google Shape;482;p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15</a:t>
            </a:fld>
            <a:endParaRPr/>
          </a:p>
        </p:txBody>
      </p:sp>
      <p:graphicFrame>
        <p:nvGraphicFramePr>
          <p:cNvPr id="483" name="Google Shape;483;p15"/>
          <p:cNvGraphicFramePr/>
          <p:nvPr/>
        </p:nvGraphicFramePr>
        <p:xfrm>
          <a:off x="423675" y="1400750"/>
          <a:ext cx="3000000" cy="3000000"/>
        </p:xfrm>
        <a:graphic>
          <a:graphicData uri="http://schemas.openxmlformats.org/drawingml/2006/table">
            <a:tbl>
              <a:tblPr>
                <a:noFill/>
                <a:tableStyleId>{90BFD11E-A09B-4F77-B1F6-6DB63EA9A570}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Kwaliteit </a:t>
                      </a:r>
                      <a:r>
                        <a:rPr lang="nl" sz="1800" u="none" strike="noStrike" cap="none">
                          <a:solidFill>
                            <a:schemeClr val="dk2"/>
                          </a:solidFill>
                          <a:latin typeface="Calibri"/>
                          <a:ea typeface="Calibri"/>
                          <a:cs typeface="Calibri"/>
                          <a:sym typeface="Calibri"/>
                        </a:rPr>
                        <a:t>(04.02.2011)</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Vergunnen</a:t>
                      </a:r>
                      <a:r>
                        <a:rPr lang="nl" sz="1800" u="none" strike="noStrike" cap="none">
                          <a:solidFill>
                            <a:schemeClr val="dk2"/>
                          </a:solidFill>
                          <a:latin typeface="Calibri"/>
                          <a:ea typeface="Calibri"/>
                          <a:cs typeface="Calibri"/>
                          <a:sym typeface="Calibri"/>
                        </a:rPr>
                        <a:t> (24.06.2016)</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Handelingsplan</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Klachtenbehandeling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Eenzijdig ontslag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Toezicht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Beleidsplannen en zelfevaluatie</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Niet-afgesproken afwezigheden</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3"/>
                        </a:rPr>
                        <a:t>https://www.vaph.be/nieuws/2024/02/aanpassingen-aan-het-kwaliteitsbesluit</a:t>
                      </a:r>
                      <a:r>
                        <a:rPr lang="nl" sz="1300" u="none" strike="noStrike" cap="none">
                          <a:solidFill>
                            <a:schemeClr val="dk2"/>
                          </a:solidFill>
                          <a:latin typeface="Calibri"/>
                          <a:ea typeface="Calibri"/>
                          <a:cs typeface="Calibri"/>
                          <a:sym typeface="Calibri"/>
                        </a:rPr>
                        <a:t> </a:t>
                      </a:r>
                      <a:endParaRPr sz="1300" u="none" strike="noStrike" cap="none">
                        <a:solidFill>
                          <a:schemeClr val="dk2"/>
                        </a:solidFill>
                        <a:latin typeface="Calibri"/>
                        <a:ea typeface="Calibri"/>
                        <a:cs typeface="Calibri"/>
                        <a:sym typeface="Calibri"/>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Vergunningsvoorwaarden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Bestuursorgaan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Ondernemingsplan en financieel plan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PC 319.01</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Vergunningsvoorschriften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Registratie vestigingseenheden</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Procedure vergunning</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4"/>
                        </a:rPr>
                        <a:t>https://www.vaph.be/nieuws/2024/02/aanpassingen-aan-het-bvr-vergunnen</a:t>
                      </a:r>
                      <a:r>
                        <a:rPr lang="nl" sz="1300" u="none" strike="noStrike" cap="none">
                          <a:latin typeface="Calibri"/>
                          <a:ea typeface="Calibri"/>
                          <a:cs typeface="Calibri"/>
                          <a:sym typeface="Calibri"/>
                        </a:rPr>
                        <a:t> </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484" name="Google Shape;484;p15"/>
          <p:cNvSpPr txBox="1">
            <a:spLocks noGrp="1"/>
          </p:cNvSpPr>
          <p:nvPr>
            <p:ph type="body" idx="1"/>
          </p:nvPr>
        </p:nvSpPr>
        <p:spPr>
          <a:xfrm>
            <a:off x="373450" y="4134275"/>
            <a:ext cx="8520600"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400" u="sng">
                <a:solidFill>
                  <a:schemeClr val="hlink"/>
                </a:solidFill>
                <a:hlinkClick r:id="rId5"/>
              </a:rPr>
              <a:t>https://www.vaph.be/nieuws/2024/04/webinar-bvrs-kwaliteit-en-vergunnen</a:t>
            </a:r>
            <a:r>
              <a:rPr lang="nl" sz="1400"/>
              <a:t>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6"/>
          <p:cNvSpPr txBox="1">
            <a:spLocks noGrp="1"/>
          </p:cNvSpPr>
          <p:nvPr>
            <p:ph type="title"/>
          </p:nvPr>
        </p:nvSpPr>
        <p:spPr>
          <a:xfrm>
            <a:off x="311700" y="445025"/>
            <a:ext cx="894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ACTUALISERING BVR KWALITEIT - </a:t>
            </a:r>
            <a:endParaRPr/>
          </a:p>
          <a:p>
            <a:pPr marL="0" lvl="0" indent="0" algn="l" rtl="0">
              <a:lnSpc>
                <a:spcPct val="100000"/>
              </a:lnSpc>
              <a:spcBef>
                <a:spcPts val="0"/>
              </a:spcBef>
              <a:spcAft>
                <a:spcPts val="0"/>
              </a:spcAft>
              <a:buSzPts val="2000"/>
              <a:buNone/>
            </a:pPr>
            <a:r>
              <a:rPr lang="nl">
                <a:solidFill>
                  <a:schemeClr val="accent1"/>
                </a:solidFill>
              </a:rPr>
              <a:t>INDIVIDUELE DIENSTVERLENINGSOVEREENKOMST</a:t>
            </a:r>
            <a:endParaRPr>
              <a:solidFill>
                <a:schemeClr val="accent1"/>
              </a:solidFill>
            </a:endParaRPr>
          </a:p>
        </p:txBody>
      </p:sp>
      <p:sp>
        <p:nvSpPr>
          <p:cNvPr id="490" name="Google Shape;49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Handelingsplan</a:t>
            </a:r>
            <a:endParaRPr/>
          </a:p>
          <a:p>
            <a:pPr marL="914400" lvl="1" indent="-330200" algn="l" rtl="0">
              <a:lnSpc>
                <a:spcPct val="115000"/>
              </a:lnSpc>
              <a:spcBef>
                <a:spcPts val="0"/>
              </a:spcBef>
              <a:spcAft>
                <a:spcPts val="0"/>
              </a:spcAft>
              <a:buSzPts val="1600"/>
              <a:buChar char="○"/>
            </a:pPr>
            <a:r>
              <a:rPr lang="nl" sz="1600"/>
              <a:t>Evaluatie bij minderjarigen minstens jaarlijks</a:t>
            </a:r>
            <a:endParaRPr sz="1600"/>
          </a:p>
          <a:p>
            <a:pPr marL="914400" lvl="1" indent="-349250" algn="l" rtl="0">
              <a:lnSpc>
                <a:spcPct val="115000"/>
              </a:lnSpc>
              <a:spcBef>
                <a:spcPts val="0"/>
              </a:spcBef>
              <a:spcAft>
                <a:spcPts val="0"/>
              </a:spcAft>
              <a:buSzPts val="1900"/>
              <a:buChar char="○"/>
            </a:pPr>
            <a:r>
              <a:rPr lang="nl" sz="1600"/>
              <a:t>Evaluatie bij meerderjarigen minstens om de drie jaar</a:t>
            </a:r>
            <a:br>
              <a:rPr lang="nl" sz="1600"/>
            </a:br>
            <a:endParaRPr sz="1600"/>
          </a:p>
          <a:p>
            <a:pPr marL="457200" lvl="0" indent="-342900" algn="l" rtl="0">
              <a:lnSpc>
                <a:spcPct val="115000"/>
              </a:lnSpc>
              <a:spcBef>
                <a:spcPts val="0"/>
              </a:spcBef>
              <a:spcAft>
                <a:spcPts val="0"/>
              </a:spcAft>
              <a:buClr>
                <a:schemeClr val="dk2"/>
              </a:buClr>
              <a:buSzPts val="1800"/>
              <a:buChar char="●"/>
            </a:pPr>
            <a:r>
              <a:rPr lang="nl"/>
              <a:t>Afsprakenkader over niet-afgesproken afwezigheid</a:t>
            </a:r>
            <a:endParaRPr/>
          </a:p>
          <a:p>
            <a:pPr marL="914400" lvl="1" indent="-330200" algn="l" rtl="0">
              <a:lnSpc>
                <a:spcPct val="115000"/>
              </a:lnSpc>
              <a:spcBef>
                <a:spcPts val="0"/>
              </a:spcBef>
              <a:spcAft>
                <a:spcPts val="0"/>
              </a:spcAft>
              <a:buClr>
                <a:schemeClr val="dk2"/>
              </a:buClr>
              <a:buSzPts val="1600"/>
              <a:buChar char="○"/>
            </a:pPr>
            <a:r>
              <a:rPr lang="nl" sz="1600"/>
              <a:t>Afgestemd met het collectief overlegorgaan en toegevoegd aan de rechten en plichten (tegen uiterlijk 31.12.2024)</a:t>
            </a:r>
            <a:endParaRPr sz="1600"/>
          </a:p>
          <a:p>
            <a:pPr marL="914400" lvl="1" indent="-330200" algn="l" rtl="0">
              <a:lnSpc>
                <a:spcPct val="115000"/>
              </a:lnSpc>
              <a:spcBef>
                <a:spcPts val="0"/>
              </a:spcBef>
              <a:spcAft>
                <a:spcPts val="0"/>
              </a:spcAft>
              <a:buClr>
                <a:schemeClr val="dk2"/>
              </a:buClr>
              <a:buSzPts val="1600"/>
              <a:buChar char="○"/>
            </a:pPr>
            <a:r>
              <a:rPr lang="nl" sz="1600"/>
              <a:t>In de individuele dienstverleningsovereenkomst (overgangsperiode tot 31.12.2025)</a:t>
            </a:r>
            <a:endParaRPr sz="1600"/>
          </a:p>
          <a:p>
            <a:pPr marL="914400" lvl="1" indent="-330200" algn="l" rtl="0">
              <a:lnSpc>
                <a:spcPct val="115000"/>
              </a:lnSpc>
              <a:spcBef>
                <a:spcPts val="0"/>
              </a:spcBef>
              <a:spcAft>
                <a:spcPts val="0"/>
              </a:spcAft>
              <a:buClr>
                <a:schemeClr val="dk2"/>
              </a:buClr>
              <a:buSzPts val="1600"/>
              <a:buChar char="○"/>
            </a:pPr>
            <a:r>
              <a:rPr lang="nl" sz="1600"/>
              <a:t>Engagement bij langdurige onderbreking van de ondersteuning</a:t>
            </a:r>
            <a:endParaRPr sz="1600"/>
          </a:p>
          <a:p>
            <a:pPr marL="0" lvl="0" indent="0" algn="l" rtl="0">
              <a:lnSpc>
                <a:spcPct val="115000"/>
              </a:lnSpc>
              <a:spcBef>
                <a:spcPts val="1600"/>
              </a:spcBef>
              <a:spcAft>
                <a:spcPts val="0"/>
              </a:spcAft>
              <a:buSzPts val="1800"/>
              <a:buNone/>
            </a:pPr>
            <a:r>
              <a:rPr lang="nl"/>
              <a:t>Doel: transparante afspraken, duidelijkheid voor gebruiker én zorgaanbieder</a:t>
            </a:r>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nl" u="sng">
                <a:solidFill>
                  <a:schemeClr val="hlink"/>
                </a:solidFill>
                <a:hlinkClick r:id="rId3"/>
              </a:rPr>
              <a:t>www.vaph.be/model-ido</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0"/>
              </a:spcBef>
              <a:spcAft>
                <a:spcPts val="1600"/>
              </a:spcAft>
              <a:buSzPts val="1800"/>
              <a:buNone/>
            </a:pPr>
            <a:endParaRPr/>
          </a:p>
        </p:txBody>
      </p:sp>
      <p:sp>
        <p:nvSpPr>
          <p:cNvPr id="491" name="Google Shape;491;p1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endParaRPr/>
          </a:p>
          <a:p>
            <a:pPr marL="0" lvl="0" indent="0" algn="l" rtl="0">
              <a:lnSpc>
                <a:spcPct val="100000"/>
              </a:lnSpc>
              <a:spcBef>
                <a:spcPts val="0"/>
              </a:spcBef>
              <a:spcAft>
                <a:spcPts val="0"/>
              </a:spcAft>
              <a:buSzPts val="2000"/>
              <a:buNone/>
            </a:pPr>
            <a:r>
              <a:rPr lang="nl">
                <a:solidFill>
                  <a:schemeClr val="accent1"/>
                </a:solidFill>
              </a:rPr>
              <a:t>BELEIDSPLANNEN EN ZELFEVALUATIE</a:t>
            </a:r>
            <a:endParaRPr>
              <a:solidFill>
                <a:schemeClr val="accent1"/>
              </a:solidFill>
            </a:endParaRPr>
          </a:p>
        </p:txBody>
      </p:sp>
      <p:sp>
        <p:nvSpPr>
          <p:cNvPr id="497" name="Google Shape;49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Beleidsplan</a:t>
            </a:r>
            <a:endParaRPr/>
          </a:p>
          <a:p>
            <a:pPr marL="457200" lvl="0" indent="-330200" algn="l" rtl="0">
              <a:lnSpc>
                <a:spcPct val="115000"/>
              </a:lnSpc>
              <a:spcBef>
                <a:spcPts val="0"/>
              </a:spcBef>
              <a:spcAft>
                <a:spcPts val="0"/>
              </a:spcAft>
              <a:buSzPts val="1600"/>
              <a:buChar char="●"/>
            </a:pPr>
            <a:r>
              <a:rPr lang="nl" sz="1600"/>
              <a:t>Evaluatie van alle gebruikers- en organisatiegerichte processen</a:t>
            </a:r>
            <a:endParaRPr sz="1600"/>
          </a:p>
          <a:p>
            <a:pPr marL="457200" lvl="0" indent="-330200" algn="l" rtl="0">
              <a:lnSpc>
                <a:spcPct val="115000"/>
              </a:lnSpc>
              <a:spcBef>
                <a:spcPts val="0"/>
              </a:spcBef>
              <a:spcAft>
                <a:spcPts val="0"/>
              </a:spcAft>
              <a:buSzPts val="1600"/>
              <a:buChar char="●"/>
            </a:pPr>
            <a:r>
              <a:rPr lang="nl" sz="1600"/>
              <a:t>In samenspraak met gebruikers en werknemers</a:t>
            </a:r>
            <a:endParaRPr sz="1600"/>
          </a:p>
          <a:p>
            <a:pPr marL="457200" lvl="0" indent="-330200" algn="l" rtl="0">
              <a:lnSpc>
                <a:spcPct val="115000"/>
              </a:lnSpc>
              <a:spcBef>
                <a:spcPts val="0"/>
              </a:spcBef>
              <a:spcAft>
                <a:spcPts val="0"/>
              </a:spcAft>
              <a:buSzPts val="1600"/>
              <a:buChar char="●"/>
            </a:pPr>
            <a:r>
              <a:rPr lang="nl" sz="1600"/>
              <a:t>Zes minimale beleidsdoelstellingen en indicatoren</a:t>
            </a:r>
            <a:endParaRPr sz="1600"/>
          </a:p>
          <a:p>
            <a:pPr marL="457200" lvl="0" indent="-330200" algn="l" rtl="0">
              <a:lnSpc>
                <a:spcPct val="115000"/>
              </a:lnSpc>
              <a:spcBef>
                <a:spcPts val="0"/>
              </a:spcBef>
              <a:spcAft>
                <a:spcPts val="0"/>
              </a:spcAft>
              <a:buSzPts val="1600"/>
              <a:buChar char="●"/>
            </a:pPr>
            <a:r>
              <a:rPr lang="nl" sz="1600"/>
              <a:t>Maximaal 5 jaar</a:t>
            </a:r>
            <a:endParaRPr sz="16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nl"/>
              <a:t>Zelfevaluatie van het beleidsplan</a:t>
            </a:r>
            <a:endParaRPr/>
          </a:p>
          <a:p>
            <a:pPr marL="457200" lvl="0" indent="-330200" algn="l" rtl="0">
              <a:lnSpc>
                <a:spcPct val="115000"/>
              </a:lnSpc>
              <a:spcBef>
                <a:spcPts val="0"/>
              </a:spcBef>
              <a:spcAft>
                <a:spcPts val="0"/>
              </a:spcAft>
              <a:buSzPts val="1600"/>
              <a:buChar char="●"/>
            </a:pPr>
            <a:r>
              <a:rPr lang="nl" sz="1600"/>
              <a:t>Jaarlijks doelstellingen beleidsplan evalueren in samenspraak met gebruikers en werknemers</a:t>
            </a:r>
            <a:endParaRPr sz="1600"/>
          </a:p>
          <a:p>
            <a:pPr marL="457200" lvl="0" indent="-330200" algn="l" rtl="0">
              <a:lnSpc>
                <a:spcPct val="115000"/>
              </a:lnSpc>
              <a:spcBef>
                <a:spcPts val="0"/>
              </a:spcBef>
              <a:spcAft>
                <a:spcPts val="0"/>
              </a:spcAft>
              <a:buSzPts val="1600"/>
              <a:buChar char="●"/>
            </a:pPr>
            <a:r>
              <a:rPr lang="nl" sz="1600"/>
              <a:t>Elke doelstelling minstens 1 keer per cyclus evalueren</a:t>
            </a:r>
            <a:endParaRPr sz="1600"/>
          </a:p>
          <a:p>
            <a:pPr marL="457200" lvl="0" indent="-330200" algn="l" rtl="0">
              <a:lnSpc>
                <a:spcPct val="115000"/>
              </a:lnSpc>
              <a:spcBef>
                <a:spcPts val="0"/>
              </a:spcBef>
              <a:spcAft>
                <a:spcPts val="0"/>
              </a:spcAft>
              <a:buSzPts val="1600"/>
              <a:buChar char="●"/>
            </a:pPr>
            <a:r>
              <a:rPr lang="nl" sz="1600"/>
              <a:t>Kan via steekproefcontrole door VAPH opgevraagd worden</a:t>
            </a:r>
            <a:endParaRPr sz="1600"/>
          </a:p>
          <a:p>
            <a:pPr marL="0" lvl="0" indent="0" algn="l" rtl="0">
              <a:lnSpc>
                <a:spcPct val="115000"/>
              </a:lnSpc>
              <a:spcBef>
                <a:spcPts val="1600"/>
              </a:spcBef>
              <a:spcAft>
                <a:spcPts val="0"/>
              </a:spcAft>
              <a:buSzPts val="1800"/>
              <a:buNone/>
            </a:pPr>
            <a:endParaRPr/>
          </a:p>
        </p:txBody>
      </p:sp>
      <p:sp>
        <p:nvSpPr>
          <p:cNvPr id="498" name="Google Shape;498;p1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r>
              <a:rPr lang="nl">
                <a:solidFill>
                  <a:schemeClr val="accent1"/>
                </a:solidFill>
              </a:rPr>
              <a:t>EENZIJDIG ONTSLAG</a:t>
            </a:r>
            <a:endParaRPr>
              <a:solidFill>
                <a:schemeClr val="accent1"/>
              </a:solidFill>
            </a:endParaRPr>
          </a:p>
        </p:txBody>
      </p:sp>
      <p:sp>
        <p:nvSpPr>
          <p:cNvPr id="504" name="Google Shape;504;p18"/>
          <p:cNvSpPr txBox="1">
            <a:spLocks noGrp="1"/>
          </p:cNvSpPr>
          <p:nvPr>
            <p:ph type="body" idx="1"/>
          </p:nvPr>
        </p:nvSpPr>
        <p:spPr>
          <a:xfrm>
            <a:off x="311700" y="1152475"/>
            <a:ext cx="3999900" cy="8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Nieuwe procedure </a:t>
            </a:r>
            <a:endParaRPr/>
          </a:p>
          <a:p>
            <a:pPr marL="0" lvl="0" indent="0" algn="l" rtl="0">
              <a:lnSpc>
                <a:spcPct val="115000"/>
              </a:lnSpc>
              <a:spcBef>
                <a:spcPts val="0"/>
              </a:spcBef>
              <a:spcAft>
                <a:spcPts val="0"/>
              </a:spcAft>
              <a:buSzPts val="1800"/>
              <a:buNone/>
            </a:pPr>
            <a:r>
              <a:rPr lang="nl"/>
              <a:t>n.a.v. resolutie Vlaams parlement</a:t>
            </a:r>
            <a:endParaRPr sz="1600"/>
          </a:p>
        </p:txBody>
      </p:sp>
      <p:sp>
        <p:nvSpPr>
          <p:cNvPr id="505" name="Google Shape;50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18</a:t>
            </a:fld>
            <a:endParaRPr/>
          </a:p>
        </p:txBody>
      </p:sp>
      <p:sp>
        <p:nvSpPr>
          <p:cNvPr id="506" name="Google Shape;506;p18"/>
          <p:cNvSpPr/>
          <p:nvPr/>
        </p:nvSpPr>
        <p:spPr>
          <a:xfrm>
            <a:off x="6626850" y="2116425"/>
            <a:ext cx="23943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nl" sz="1600" b="1" i="0" u="none" strike="noStrike" cap="none">
                <a:solidFill>
                  <a:schemeClr val="lt2"/>
                </a:solidFill>
                <a:latin typeface="Calibri"/>
                <a:ea typeface="Calibri"/>
                <a:cs typeface="Calibri"/>
                <a:sym typeface="Calibri"/>
              </a:rPr>
              <a:t>betwisting	&amp; bemiddeling</a:t>
            </a:r>
            <a:endParaRPr sz="1600" b="1" i="0" u="none" strike="noStrike" cap="none">
              <a:solidFill>
                <a:schemeClr val="lt2"/>
              </a:solidFill>
              <a:latin typeface="Calibri"/>
              <a:ea typeface="Calibri"/>
              <a:cs typeface="Calibri"/>
              <a:sym typeface="Calibri"/>
            </a:endParaRPr>
          </a:p>
        </p:txBody>
      </p:sp>
      <p:sp>
        <p:nvSpPr>
          <p:cNvPr id="507" name="Google Shape;507;p18"/>
          <p:cNvSpPr/>
          <p:nvPr/>
        </p:nvSpPr>
        <p:spPr>
          <a:xfrm>
            <a:off x="6172800" y="2550576"/>
            <a:ext cx="2971200" cy="733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voornemen kan betwist worden</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klachtencommissie: stappen gevolgd?</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lt2"/>
              </a:solidFill>
              <a:latin typeface="Calibri"/>
              <a:ea typeface="Calibri"/>
              <a:cs typeface="Calibri"/>
              <a:sym typeface="Calibri"/>
            </a:endParaRPr>
          </a:p>
        </p:txBody>
      </p:sp>
      <p:sp>
        <p:nvSpPr>
          <p:cNvPr id="508" name="Google Shape;508;p18"/>
          <p:cNvSpPr/>
          <p:nvPr/>
        </p:nvSpPr>
        <p:spPr>
          <a:xfrm>
            <a:off x="6323775" y="2174525"/>
            <a:ext cx="110400" cy="1259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9" name="Google Shape;509;p18"/>
          <p:cNvSpPr/>
          <p:nvPr/>
        </p:nvSpPr>
        <p:spPr>
          <a:xfrm>
            <a:off x="2501163" y="3429679"/>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flipH="1">
            <a:off x="1055813" y="3429686"/>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rot="-5400000">
            <a:off x="2187924" y="3128225"/>
            <a:ext cx="643350"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1115425" y="3507052"/>
            <a:ext cx="1844400" cy="393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opzegperiode</a:t>
            </a:r>
            <a:endParaRPr sz="1400" b="0" i="0" u="none" strike="noStrike" cap="none">
              <a:solidFill>
                <a:srgbClr val="FFFFFF"/>
              </a:solidFill>
              <a:latin typeface="Calibri"/>
              <a:ea typeface="Calibri"/>
              <a:cs typeface="Calibri"/>
              <a:sym typeface="Calibri"/>
            </a:endParaRPr>
          </a:p>
        </p:txBody>
      </p:sp>
      <p:sp>
        <p:nvSpPr>
          <p:cNvPr id="513" name="Google Shape;513;p18"/>
          <p:cNvSpPr/>
          <p:nvPr/>
        </p:nvSpPr>
        <p:spPr>
          <a:xfrm>
            <a:off x="365788" y="3429679"/>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365788" y="3429686"/>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3</a:t>
            </a:r>
            <a:endParaRPr sz="2600" b="0" i="0" u="none" strike="noStrike" cap="none">
              <a:solidFill>
                <a:srgbClr val="FFFFFF"/>
              </a:solidFill>
              <a:latin typeface="Calibri"/>
              <a:ea typeface="Calibri"/>
              <a:cs typeface="Calibri"/>
              <a:sym typeface="Calibri"/>
            </a:endParaRPr>
          </a:p>
        </p:txBody>
      </p:sp>
      <p:sp>
        <p:nvSpPr>
          <p:cNvPr id="515" name="Google Shape;515;p18"/>
          <p:cNvSpPr/>
          <p:nvPr/>
        </p:nvSpPr>
        <p:spPr>
          <a:xfrm>
            <a:off x="3008251" y="3430850"/>
            <a:ext cx="3315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begint op de dag waarop de VZA de gebruiker op de hoogte brengt van effectief ontslag</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in principe 3 maanden</a:t>
            </a:r>
            <a:endParaRPr sz="1000" b="0" i="0" u="none" strike="noStrike" cap="none">
              <a:solidFill>
                <a:srgbClr val="A7291E"/>
              </a:solidFill>
              <a:latin typeface="Calibri"/>
              <a:ea typeface="Calibri"/>
              <a:cs typeface="Calibri"/>
              <a:sym typeface="Calibri"/>
            </a:endParaRPr>
          </a:p>
        </p:txBody>
      </p:sp>
      <p:sp>
        <p:nvSpPr>
          <p:cNvPr id="516" name="Google Shape;516;p18"/>
          <p:cNvSpPr/>
          <p:nvPr/>
        </p:nvSpPr>
        <p:spPr>
          <a:xfrm>
            <a:off x="2501163" y="277456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flipH="1">
            <a:off x="1055813" y="2774568"/>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rot="-5400000">
            <a:off x="2201349" y="2459675"/>
            <a:ext cx="643375" cy="1273125"/>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8"/>
          <p:cNvSpPr/>
          <p:nvPr/>
        </p:nvSpPr>
        <p:spPr>
          <a:xfrm>
            <a:off x="1115424" y="2851950"/>
            <a:ext cx="17847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effectief ontslag</a:t>
            </a:r>
            <a:endParaRPr sz="1400" b="0" i="0" u="none" strike="noStrike" cap="none">
              <a:solidFill>
                <a:srgbClr val="FFFFFF"/>
              </a:solidFill>
              <a:latin typeface="Calibri"/>
              <a:ea typeface="Calibri"/>
              <a:cs typeface="Calibri"/>
              <a:sym typeface="Calibri"/>
            </a:endParaRPr>
          </a:p>
        </p:txBody>
      </p:sp>
      <p:sp>
        <p:nvSpPr>
          <p:cNvPr id="520" name="Google Shape;520;p18"/>
          <p:cNvSpPr/>
          <p:nvPr/>
        </p:nvSpPr>
        <p:spPr>
          <a:xfrm>
            <a:off x="365788" y="2774561"/>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365788" y="2774568"/>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2</a:t>
            </a:r>
            <a:endParaRPr sz="2600" b="0" i="0" u="none" strike="noStrike" cap="none">
              <a:solidFill>
                <a:srgbClr val="FFFFFF"/>
              </a:solidFill>
              <a:latin typeface="Calibri"/>
              <a:ea typeface="Calibri"/>
              <a:cs typeface="Calibri"/>
              <a:sym typeface="Calibri"/>
            </a:endParaRPr>
          </a:p>
        </p:txBody>
      </p:sp>
      <p:sp>
        <p:nvSpPr>
          <p:cNvPr id="522" name="Google Shape;522;p18"/>
          <p:cNvSpPr/>
          <p:nvPr/>
        </p:nvSpPr>
        <p:spPr>
          <a:xfrm>
            <a:off x="3008238" y="2775743"/>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30 dagen na voornemen of nadat betwisting afgerond is</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 en gemotiveerd</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ondersteuning gewaarborgd</a:t>
            </a:r>
            <a:endParaRPr sz="1000" b="0" i="0" u="none" strike="noStrike" cap="none">
              <a:solidFill>
                <a:schemeClr val="lt2"/>
              </a:solidFill>
              <a:latin typeface="Calibri"/>
              <a:ea typeface="Calibri"/>
              <a:cs typeface="Calibri"/>
              <a:sym typeface="Calibri"/>
            </a:endParaRPr>
          </a:p>
        </p:txBody>
      </p:sp>
      <p:sp>
        <p:nvSpPr>
          <p:cNvPr id="523" name="Google Shape;523;p18"/>
          <p:cNvSpPr/>
          <p:nvPr/>
        </p:nvSpPr>
        <p:spPr>
          <a:xfrm>
            <a:off x="2501163" y="2119434"/>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flipH="1">
            <a:off x="1055813" y="2119441"/>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rot="-5400000">
            <a:off x="2187911" y="1817988"/>
            <a:ext cx="643375"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1115422" y="2196825"/>
            <a:ext cx="14193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voornemen</a:t>
            </a:r>
            <a:endParaRPr sz="1400" b="0" i="0" u="none" strike="noStrike" cap="none">
              <a:solidFill>
                <a:srgbClr val="FFFFFF"/>
              </a:solidFill>
              <a:latin typeface="Calibri"/>
              <a:ea typeface="Calibri"/>
              <a:cs typeface="Calibri"/>
              <a:sym typeface="Calibri"/>
            </a:endParaRPr>
          </a:p>
        </p:txBody>
      </p:sp>
      <p:sp>
        <p:nvSpPr>
          <p:cNvPr id="527" name="Google Shape;527;p18"/>
          <p:cNvSpPr/>
          <p:nvPr/>
        </p:nvSpPr>
        <p:spPr>
          <a:xfrm>
            <a:off x="365788" y="2119434"/>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365788" y="2119441"/>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1</a:t>
            </a:r>
            <a:endParaRPr sz="2600" b="0" i="0" u="none" strike="noStrike" cap="none">
              <a:solidFill>
                <a:srgbClr val="FFFFFF"/>
              </a:solidFill>
              <a:latin typeface="Calibri"/>
              <a:ea typeface="Calibri"/>
              <a:cs typeface="Calibri"/>
              <a:sym typeface="Calibri"/>
            </a:endParaRPr>
          </a:p>
        </p:txBody>
      </p:sp>
      <p:sp>
        <p:nvSpPr>
          <p:cNvPr id="529" name="Google Shape;529;p18"/>
          <p:cNvSpPr/>
          <p:nvPr/>
        </p:nvSpPr>
        <p:spPr>
          <a:xfrm>
            <a:off x="3008238" y="2120616"/>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motivatie</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andere oplossing mogelijk?</a:t>
            </a:r>
            <a:endParaRPr sz="1000" b="0" i="0" u="none" strike="noStrike" cap="none">
              <a:solidFill>
                <a:schemeClr val="l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VOORUITBLIK - </a:t>
            </a:r>
            <a:r>
              <a:rPr lang="nl">
                <a:solidFill>
                  <a:schemeClr val="accent1"/>
                </a:solidFill>
              </a:rPr>
              <a:t>NAAR EEN NIEUW KWALITEITSKADER</a:t>
            </a:r>
            <a:endParaRPr/>
          </a:p>
        </p:txBody>
      </p:sp>
      <p:sp>
        <p:nvSpPr>
          <p:cNvPr id="535" name="Google Shape;535;p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19</a:t>
            </a:fld>
            <a:endParaRPr/>
          </a:p>
        </p:txBody>
      </p:sp>
      <p:graphicFrame>
        <p:nvGraphicFramePr>
          <p:cNvPr id="536" name="Google Shape;536;p19"/>
          <p:cNvGraphicFramePr/>
          <p:nvPr/>
        </p:nvGraphicFramePr>
        <p:xfrm>
          <a:off x="478900" y="1155450"/>
          <a:ext cx="3000000" cy="3000000"/>
        </p:xfrm>
        <a:graphic>
          <a:graphicData uri="http://schemas.openxmlformats.org/drawingml/2006/table">
            <a:tbl>
              <a:tblPr>
                <a:noFill/>
                <a:tableStyleId>{90BFD11E-A09B-4F77-B1F6-6DB63EA9A570}</a:tableStyleId>
              </a:tblPr>
              <a:tblGrid>
                <a:gridCol w="2692025">
                  <a:extLst>
                    <a:ext uri="{9D8B030D-6E8A-4147-A177-3AD203B41FA5}">
                      <a16:colId xmlns:a16="http://schemas.microsoft.com/office/drawing/2014/main" val="20000"/>
                    </a:ext>
                  </a:extLst>
                </a:gridCol>
                <a:gridCol w="2692025">
                  <a:extLst>
                    <a:ext uri="{9D8B030D-6E8A-4147-A177-3AD203B41FA5}">
                      <a16:colId xmlns:a16="http://schemas.microsoft.com/office/drawing/2014/main" val="20001"/>
                    </a:ext>
                  </a:extLst>
                </a:gridCol>
                <a:gridCol w="26920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Intersectoraal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Diverse thema’s richtinggevend</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Evaluatie van elementen uit het kwaliteitsbesluit VAPH &amp; verdere uitwerking beleidsdoelstellingen</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Evolutie naar een nieuw impactgericht regelluw kwaliteitskader VAPH.</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Belanghebbendenoverleg</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I.s.m. kwaliteitstafel VAPH, werkgroepen transparantie en participatie</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nl" sz="1400" u="none" strike="noStrike" cap="none">
                          <a:solidFill>
                            <a:schemeClr val="dk2"/>
                          </a:solidFill>
                          <a:latin typeface="Calibri"/>
                          <a:ea typeface="Calibri"/>
                          <a:cs typeface="Calibri"/>
                          <a:sym typeface="Calibri"/>
                        </a:rPr>
                        <a:t>Wetenschappelijk onderzoek i.s.m. KUL, UGent en UHasselt &amp; stuurgroep belanghebbenden</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
          <p:cNvSpPr txBox="1">
            <a:spLocks noGrp="1"/>
          </p:cNvSpPr>
          <p:nvPr>
            <p:ph type="title"/>
          </p:nvPr>
        </p:nvSpPr>
        <p:spPr>
          <a:xfrm>
            <a:off x="384050" y="445075"/>
            <a:ext cx="8520600" cy="45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PROGRAMMA</a:t>
            </a:r>
            <a:endParaRPr sz="1800">
              <a:solidFill>
                <a:schemeClr val="accent1"/>
              </a:solidFill>
            </a:endParaRPr>
          </a:p>
        </p:txBody>
      </p:sp>
      <p:sp>
        <p:nvSpPr>
          <p:cNvPr id="374" name="Google Shape;374;p2"/>
          <p:cNvSpPr txBox="1">
            <a:spLocks noGrp="1"/>
          </p:cNvSpPr>
          <p:nvPr>
            <p:ph type="body" idx="1"/>
          </p:nvPr>
        </p:nvSpPr>
        <p:spPr>
          <a:xfrm>
            <a:off x="384050" y="942950"/>
            <a:ext cx="8520600" cy="4055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Char char="●"/>
            </a:pPr>
            <a:r>
              <a:rPr lang="nl" sz="1600"/>
              <a:t>Verwelkoming </a:t>
            </a:r>
            <a:endParaRPr sz="1600"/>
          </a:p>
          <a:p>
            <a:pPr marL="457200" lvl="0" indent="-330200" algn="l" rtl="0">
              <a:lnSpc>
                <a:spcPct val="115000"/>
              </a:lnSpc>
              <a:spcBef>
                <a:spcPts val="0"/>
              </a:spcBef>
              <a:spcAft>
                <a:spcPts val="0"/>
              </a:spcAft>
              <a:buClr>
                <a:schemeClr val="dk2"/>
              </a:buClr>
              <a:buSzPts val="1600"/>
              <a:buChar char="●"/>
            </a:pPr>
            <a:r>
              <a:rPr lang="nl" sz="1600"/>
              <a:t>Terugblik &amp; vooruitblik </a:t>
            </a:r>
            <a:endParaRPr sz="1600"/>
          </a:p>
          <a:p>
            <a:pPr marL="457200" lvl="0" indent="-330200" algn="l" rtl="0">
              <a:lnSpc>
                <a:spcPct val="115000"/>
              </a:lnSpc>
              <a:spcBef>
                <a:spcPts val="0"/>
              </a:spcBef>
              <a:spcAft>
                <a:spcPts val="0"/>
              </a:spcAft>
              <a:buClr>
                <a:schemeClr val="dk2"/>
              </a:buClr>
              <a:buSzPts val="1600"/>
              <a:buChar char="●"/>
            </a:pPr>
            <a:r>
              <a:rPr lang="nl" sz="1600"/>
              <a:t>Nieuwe regelgeving financiering &amp; kwaliteit</a:t>
            </a:r>
            <a:endParaRPr sz="1600"/>
          </a:p>
          <a:p>
            <a:pPr marL="457200" lvl="0" indent="-330200" algn="l" rtl="0">
              <a:lnSpc>
                <a:spcPct val="115000"/>
              </a:lnSpc>
              <a:spcBef>
                <a:spcPts val="0"/>
              </a:spcBef>
              <a:spcAft>
                <a:spcPts val="0"/>
              </a:spcAft>
              <a:buClr>
                <a:schemeClr val="dk2"/>
              </a:buClr>
              <a:buSzPts val="1600"/>
              <a:buChar char="●"/>
            </a:pPr>
            <a:r>
              <a:rPr lang="nl" sz="1600"/>
              <a:t>Grensoverschrijdend gedrag of ernstige gebeurtenissen: wat te doen? </a:t>
            </a:r>
            <a:endParaRPr sz="1600"/>
          </a:p>
          <a:p>
            <a:pPr marL="457200" lvl="0" indent="-330200" algn="l" rtl="0">
              <a:lnSpc>
                <a:spcPct val="115000"/>
              </a:lnSpc>
              <a:spcBef>
                <a:spcPts val="0"/>
              </a:spcBef>
              <a:spcAft>
                <a:spcPts val="0"/>
              </a:spcAft>
              <a:buClr>
                <a:schemeClr val="dk2"/>
              </a:buClr>
              <a:buSzPts val="1600"/>
              <a:buChar char="●"/>
            </a:pPr>
            <a:r>
              <a:rPr lang="nl" sz="1600"/>
              <a:t>Beleidsuitvoering minderjarigen</a:t>
            </a:r>
            <a:endParaRPr sz="1600"/>
          </a:p>
          <a:p>
            <a:pPr marL="457200" lvl="0" indent="-330200" algn="l" rtl="0">
              <a:lnSpc>
                <a:spcPct val="115000"/>
              </a:lnSpc>
              <a:spcBef>
                <a:spcPts val="0"/>
              </a:spcBef>
              <a:spcAft>
                <a:spcPts val="0"/>
              </a:spcAft>
              <a:buClr>
                <a:schemeClr val="dk2"/>
              </a:buClr>
              <a:buSzPts val="1600"/>
              <a:buChar char="●"/>
            </a:pPr>
            <a:r>
              <a:rPr lang="nl" sz="1600"/>
              <a:t>Beleidsuitvoering meerderjarigen  </a:t>
            </a:r>
            <a:endParaRPr sz="1600"/>
          </a:p>
          <a:p>
            <a:pPr marL="457200" lvl="0" indent="-330200" algn="l" rtl="0">
              <a:lnSpc>
                <a:spcPct val="115000"/>
              </a:lnSpc>
              <a:spcBef>
                <a:spcPts val="0"/>
              </a:spcBef>
              <a:spcAft>
                <a:spcPts val="0"/>
              </a:spcAft>
              <a:buClr>
                <a:schemeClr val="dk2"/>
              </a:buClr>
              <a:buSzPts val="1600"/>
              <a:buChar char="●"/>
            </a:pPr>
            <a:r>
              <a:rPr lang="nl" sz="1600"/>
              <a:t>Blik op de Vlaamse en provinciale cijfers</a:t>
            </a:r>
            <a:endParaRPr sz="1600"/>
          </a:p>
          <a:p>
            <a:pPr marL="457200" lvl="0" indent="-330200" algn="l" rtl="0">
              <a:lnSpc>
                <a:spcPct val="115000"/>
              </a:lnSpc>
              <a:spcBef>
                <a:spcPts val="0"/>
              </a:spcBef>
              <a:spcAft>
                <a:spcPts val="0"/>
              </a:spcAft>
              <a:buClr>
                <a:schemeClr val="dk2"/>
              </a:buClr>
              <a:buSzPts val="1600"/>
              <a:buChar char="●"/>
            </a:pPr>
            <a:r>
              <a:rPr lang="nl" sz="1600"/>
              <a:t>Bewegingen in het ondersteuningslandschap</a:t>
            </a:r>
            <a:endParaRPr sz="1600"/>
          </a:p>
          <a:p>
            <a:pPr marL="457200" lvl="0" indent="-330200" algn="l" rtl="0">
              <a:lnSpc>
                <a:spcPct val="115000"/>
              </a:lnSpc>
              <a:spcBef>
                <a:spcPts val="0"/>
              </a:spcBef>
              <a:spcAft>
                <a:spcPts val="0"/>
              </a:spcAft>
              <a:buClr>
                <a:schemeClr val="dk2"/>
              </a:buClr>
              <a:buSzPts val="1600"/>
              <a:buChar char="●"/>
            </a:pPr>
            <a:r>
              <a:rPr lang="nl" sz="1600"/>
              <a:t>Blijf op de hoogte</a:t>
            </a:r>
            <a:endParaRPr sz="1600"/>
          </a:p>
          <a:p>
            <a:pPr marL="457200" lvl="0" indent="-330200" algn="l" rtl="0">
              <a:lnSpc>
                <a:spcPct val="115000"/>
              </a:lnSpc>
              <a:spcBef>
                <a:spcPts val="0"/>
              </a:spcBef>
              <a:spcAft>
                <a:spcPts val="0"/>
              </a:spcAft>
              <a:buClr>
                <a:schemeClr val="dk2"/>
              </a:buClr>
              <a:buSzPts val="1600"/>
              <a:buChar char="●"/>
            </a:pPr>
            <a:r>
              <a:rPr lang="nl" sz="1600"/>
              <a:t>Varia en rondvraag</a:t>
            </a:r>
            <a:endParaRPr sz="1600"/>
          </a:p>
        </p:txBody>
      </p:sp>
      <p:sp>
        <p:nvSpPr>
          <p:cNvPr id="375" name="Google Shape;375;p2"/>
          <p:cNvSpPr txBox="1">
            <a:spLocks noGrp="1"/>
          </p:cNvSpPr>
          <p:nvPr>
            <p:ph type="sldNum" idx="12"/>
          </p:nvPr>
        </p:nvSpPr>
        <p:spPr>
          <a:xfrm>
            <a:off x="85529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700"/>
              <a:buNone/>
            </a:pPr>
            <a:fld id="{00000000-1234-1234-1234-123412341234}" type="slidenum">
              <a:rPr lang="nl" sz="700"/>
              <a:t>2</a:t>
            </a:fld>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PARTICIPATIE</a:t>
            </a:r>
            <a:endParaRPr>
              <a:solidFill>
                <a:schemeClr val="accent1"/>
              </a:solidFill>
            </a:endParaRPr>
          </a:p>
        </p:txBody>
      </p:sp>
      <p:sp>
        <p:nvSpPr>
          <p:cNvPr id="542" name="Google Shape;54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543" name="Google Shape;543;p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20</a:t>
            </a:fld>
            <a:endParaRPr/>
          </a:p>
        </p:txBody>
      </p:sp>
      <p:pic>
        <p:nvPicPr>
          <p:cNvPr id="544" name="Google Shape;54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726" y="954700"/>
            <a:ext cx="8333149" cy="41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WAARDERINGSPLATFORM</a:t>
            </a:r>
            <a:endParaRPr>
              <a:solidFill>
                <a:schemeClr val="accent1"/>
              </a:solidFill>
            </a:endParaRPr>
          </a:p>
        </p:txBody>
      </p:sp>
      <p:sp>
        <p:nvSpPr>
          <p:cNvPr id="550" name="Google Shape;55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u="sng">
                <a:solidFill>
                  <a:schemeClr val="hlink"/>
                </a:solidFill>
                <a:hlinkClick r:id="rId3"/>
              </a:rPr>
              <a:t>www.waarderingsplatform.be</a:t>
            </a:r>
            <a:r>
              <a:rPr lang="nl"/>
              <a:t> </a:t>
            </a:r>
            <a:endParaRPr/>
          </a:p>
          <a:p>
            <a:pPr marL="0" lvl="0" indent="0" algn="l" rtl="0">
              <a:lnSpc>
                <a:spcPct val="115000"/>
              </a:lnSpc>
              <a:spcBef>
                <a:spcPts val="1600"/>
              </a:spcBef>
              <a:spcAft>
                <a:spcPts val="0"/>
              </a:spcAft>
              <a:buSzPts val="1800"/>
              <a:buNone/>
            </a:pPr>
            <a:r>
              <a:rPr lang="nl"/>
              <a:t>1 organisatie = 1 site</a:t>
            </a:r>
            <a:endParaRPr/>
          </a:p>
          <a:p>
            <a:pPr marL="0" lvl="0" indent="0" algn="l" rtl="0">
              <a:lnSpc>
                <a:spcPct val="115000"/>
              </a:lnSpc>
              <a:spcBef>
                <a:spcPts val="1600"/>
              </a:spcBef>
              <a:spcAft>
                <a:spcPts val="0"/>
              </a:spcAft>
              <a:buSzPts val="1800"/>
              <a:buNone/>
            </a:pPr>
            <a:r>
              <a:rPr lang="nl"/>
              <a:t>VAPH (10.10.2024)</a:t>
            </a:r>
            <a:endParaRPr/>
          </a:p>
          <a:p>
            <a:pPr marL="457200" lvl="0" indent="-342900" algn="l" rtl="0">
              <a:lnSpc>
                <a:spcPct val="115000"/>
              </a:lnSpc>
              <a:spcBef>
                <a:spcPts val="0"/>
              </a:spcBef>
              <a:spcAft>
                <a:spcPts val="0"/>
              </a:spcAft>
              <a:buSzPts val="1800"/>
              <a:buChar char="●"/>
            </a:pPr>
            <a:r>
              <a:rPr lang="nl"/>
              <a:t>26x dagondersteuning</a:t>
            </a:r>
            <a:endParaRPr/>
          </a:p>
          <a:p>
            <a:pPr marL="457200" lvl="0" indent="-342900" algn="l" rtl="0">
              <a:lnSpc>
                <a:spcPct val="115000"/>
              </a:lnSpc>
              <a:spcBef>
                <a:spcPts val="0"/>
              </a:spcBef>
              <a:spcAft>
                <a:spcPts val="0"/>
              </a:spcAft>
              <a:buSzPts val="1800"/>
              <a:buChar char="●"/>
            </a:pPr>
            <a:r>
              <a:rPr lang="nl"/>
              <a:t>30x wonen en (kort)verblijf</a:t>
            </a:r>
            <a:endParaRPr/>
          </a:p>
          <a:p>
            <a:pPr marL="0" lvl="0" indent="0" algn="l" rtl="0">
              <a:lnSpc>
                <a:spcPct val="115000"/>
              </a:lnSpc>
              <a:spcBef>
                <a:spcPts val="0"/>
              </a:spcBef>
              <a:spcAft>
                <a:spcPts val="1600"/>
              </a:spcAft>
              <a:buSzPts val="1800"/>
              <a:buNone/>
            </a:pPr>
            <a:endParaRPr/>
          </a:p>
        </p:txBody>
      </p:sp>
      <p:sp>
        <p:nvSpPr>
          <p:cNvPr id="551" name="Google Shape;551;p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21</a:t>
            </a:fld>
            <a:endParaRPr/>
          </a:p>
        </p:txBody>
      </p:sp>
      <p:pic>
        <p:nvPicPr>
          <p:cNvPr id="552" name="Google Shape;552;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103" y="0"/>
            <a:ext cx="4179094" cy="5143500"/>
          </a:xfrm>
          <a:prstGeom prst="rect">
            <a:avLst/>
          </a:prstGeom>
          <a:noFill/>
          <a:ln>
            <a:noFill/>
          </a:ln>
        </p:spPr>
      </p:pic>
      <p:pic>
        <p:nvPicPr>
          <p:cNvPr id="553" name="Google Shape;553;p21"/>
          <p:cNvPicPr preferRelativeResize="0"/>
          <p:nvPr/>
        </p:nvPicPr>
        <p:blipFill rotWithShape="1">
          <a:blip r:embed="rId5">
            <a:alphaModFix/>
          </a:blip>
          <a:srcRect/>
          <a:stretch/>
        </p:blipFill>
        <p:spPr>
          <a:xfrm>
            <a:off x="3681413" y="1233488"/>
            <a:ext cx="2085975" cy="2981325"/>
          </a:xfrm>
          <a:prstGeom prst="rect">
            <a:avLst/>
          </a:prstGeom>
          <a:noFill/>
          <a:ln>
            <a:noFill/>
          </a:ln>
        </p:spPr>
      </p:pic>
      <p:pic>
        <p:nvPicPr>
          <p:cNvPr id="554" name="Google Shape;554;p21"/>
          <p:cNvPicPr preferRelativeResize="0"/>
          <p:nvPr/>
        </p:nvPicPr>
        <p:blipFill rotWithShape="1">
          <a:blip r:embed="rId6">
            <a:alphaModFix/>
          </a:blip>
          <a:srcRect/>
          <a:stretch/>
        </p:blipFill>
        <p:spPr>
          <a:xfrm>
            <a:off x="311688" y="3276600"/>
            <a:ext cx="3819525" cy="186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solidFill>
                  <a:schemeClr val="dk2"/>
                </a:solidFill>
              </a:rPr>
              <a:t>BVR KWALITEIT - </a:t>
            </a:r>
            <a:r>
              <a:rPr lang="nl">
                <a:solidFill>
                  <a:schemeClr val="accent1"/>
                </a:solidFill>
              </a:rPr>
              <a:t>MELDINGSPLICHT</a:t>
            </a:r>
            <a:endParaRPr>
              <a:solidFill>
                <a:schemeClr val="accent1"/>
              </a:solidFill>
            </a:endParaRPr>
          </a:p>
        </p:txBody>
      </p:sp>
      <p:sp>
        <p:nvSpPr>
          <p:cNvPr id="560" name="Google Shape;560;p22"/>
          <p:cNvSpPr txBox="1">
            <a:spLocks noGrp="1"/>
          </p:cNvSpPr>
          <p:nvPr>
            <p:ph type="body" idx="1"/>
          </p:nvPr>
        </p:nvSpPr>
        <p:spPr>
          <a:xfrm>
            <a:off x="311700" y="930300"/>
            <a:ext cx="3999900" cy="41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GRENSOVERSCHRIJDEND GEDRAG</a:t>
            </a:r>
            <a:endParaRPr sz="1600"/>
          </a:p>
          <a:p>
            <a:pPr marL="457200" lvl="0" indent="-311150" algn="l" rtl="0">
              <a:lnSpc>
                <a:spcPct val="115000"/>
              </a:lnSpc>
              <a:spcBef>
                <a:spcPts val="0"/>
              </a:spcBef>
              <a:spcAft>
                <a:spcPts val="0"/>
              </a:spcAft>
              <a:buClr>
                <a:schemeClr val="dk2"/>
              </a:buClr>
              <a:buSzPts val="1300"/>
              <a:buChar char="●"/>
            </a:pPr>
            <a:r>
              <a:rPr lang="nl" sz="1300"/>
              <a:t>elk gedrag of interactie dat de fysieke, psychische, seksuele of economische integriteit van een van de gebruikers of personen die een beroep doen op de organisatie, ernstig in het gedrang brengt en plaatsvindt ten aanzien van die personen.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Beleid rond GOG maakt deel uit van het kwaliteitsbeleid van zorgaanbieders</a:t>
            </a:r>
            <a:endParaRPr sz="1300"/>
          </a:p>
          <a:p>
            <a:pPr marL="914400" lvl="1" indent="-298450" algn="l" rtl="0">
              <a:lnSpc>
                <a:spcPct val="115000"/>
              </a:lnSpc>
              <a:spcBef>
                <a:spcPts val="0"/>
              </a:spcBef>
              <a:spcAft>
                <a:spcPts val="0"/>
              </a:spcAft>
              <a:buClr>
                <a:schemeClr val="dk2"/>
              </a:buClr>
              <a:buSzPts val="1100"/>
              <a:buChar char="○"/>
            </a:pPr>
            <a:r>
              <a:rPr lang="nl" sz="1100"/>
              <a:t>Procedure nodig rond preventie, detectie, gepast reageren en registratiesysteem</a:t>
            </a:r>
            <a:endParaRPr sz="1100"/>
          </a:p>
          <a:p>
            <a:pPr marL="457200" lvl="0" indent="-311150" algn="l" rtl="0">
              <a:lnSpc>
                <a:spcPct val="115000"/>
              </a:lnSpc>
              <a:spcBef>
                <a:spcPts val="0"/>
              </a:spcBef>
              <a:spcAft>
                <a:spcPts val="0"/>
              </a:spcAft>
              <a:buClr>
                <a:schemeClr val="dk2"/>
              </a:buClr>
              <a:buSzPts val="1300"/>
              <a:buChar char="●"/>
            </a:pPr>
            <a:r>
              <a:rPr lang="nl" sz="1300"/>
              <a:t>Zorgaanbieders moeten GOG ten aanzien van gebruikers melden bij het VAPH - </a:t>
            </a:r>
            <a:r>
              <a:rPr lang="nl" sz="1300" u="sng">
                <a:solidFill>
                  <a:schemeClr val="accent1"/>
                </a:solidFill>
              </a:rPr>
              <a:t>meldplicht</a:t>
            </a:r>
            <a:r>
              <a:rPr lang="nl" sz="1300"/>
              <a:t> + aangeven welke acties worden ondernomen</a:t>
            </a:r>
            <a:endParaRPr sz="1300"/>
          </a:p>
          <a:p>
            <a:pPr marL="457200" lvl="0" indent="-311150" algn="l" rtl="0">
              <a:lnSpc>
                <a:spcPct val="115000"/>
              </a:lnSpc>
              <a:spcBef>
                <a:spcPts val="0"/>
              </a:spcBef>
              <a:spcAft>
                <a:spcPts val="0"/>
              </a:spcAft>
              <a:buClr>
                <a:schemeClr val="dk2"/>
              </a:buClr>
              <a:buSzPts val="1300"/>
              <a:buChar char="●"/>
            </a:pPr>
            <a:r>
              <a:rPr lang="nl" sz="1300"/>
              <a:t>Melden via </a:t>
            </a:r>
            <a:r>
              <a:rPr lang="nl" sz="1100"/>
              <a:t>e-loket mijnvaph.be (zie handleiding)</a:t>
            </a:r>
            <a:endParaRPr sz="11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Binnen de maand na interne registratie</a:t>
            </a:r>
            <a:endParaRPr sz="1100"/>
          </a:p>
          <a:p>
            <a:pPr marL="0" lvl="0" indent="0" algn="l" rtl="0">
              <a:lnSpc>
                <a:spcPct val="115000"/>
              </a:lnSpc>
              <a:spcBef>
                <a:spcPts val="1600"/>
              </a:spcBef>
              <a:spcAft>
                <a:spcPts val="1600"/>
              </a:spcAft>
              <a:buSzPts val="1800"/>
              <a:buNone/>
            </a:pPr>
            <a:endParaRPr sz="1700"/>
          </a:p>
        </p:txBody>
      </p:sp>
      <p:sp>
        <p:nvSpPr>
          <p:cNvPr id="561" name="Google Shape;561;p22"/>
          <p:cNvSpPr txBox="1">
            <a:spLocks noGrp="1"/>
          </p:cNvSpPr>
          <p:nvPr>
            <p:ph type="body" idx="2"/>
          </p:nvPr>
        </p:nvSpPr>
        <p:spPr>
          <a:xfrm>
            <a:off x="4832400" y="930300"/>
            <a:ext cx="3999900" cy="390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ERNSTIGE GEBEURTENIS</a:t>
            </a:r>
            <a:endParaRPr sz="1600"/>
          </a:p>
          <a:p>
            <a:pPr marL="457200" lvl="0" indent="-311150" algn="l" rtl="0">
              <a:lnSpc>
                <a:spcPct val="115000"/>
              </a:lnSpc>
              <a:spcBef>
                <a:spcPts val="0"/>
              </a:spcBef>
              <a:spcAft>
                <a:spcPts val="0"/>
              </a:spcAft>
              <a:buClr>
                <a:schemeClr val="dk2"/>
              </a:buClr>
              <a:buSzPts val="1300"/>
              <a:buChar char="●"/>
            </a:pPr>
            <a:r>
              <a:rPr lang="nl" sz="1300"/>
              <a:t>gebeurtenissen die de zorg en ondersteuning, de gezondheid, de veiligheid, de waardigheid of de integriteit van de gebruikers in het gedrang kunnen brengen, of die daarop een ernstige impact hebben.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Wat moet er gemeld worden aan het VAPH? </a:t>
            </a:r>
            <a:endParaRPr sz="1300"/>
          </a:p>
          <a:p>
            <a:pPr marL="457200" lvl="0" indent="-311150" algn="l" rtl="0">
              <a:lnSpc>
                <a:spcPct val="115000"/>
              </a:lnSpc>
              <a:spcBef>
                <a:spcPts val="0"/>
              </a:spcBef>
              <a:spcAft>
                <a:spcPts val="0"/>
              </a:spcAft>
              <a:buClr>
                <a:schemeClr val="dk2"/>
              </a:buClr>
              <a:buSzPts val="1300"/>
              <a:buChar char="●"/>
            </a:pPr>
            <a:r>
              <a:rPr lang="nl" sz="1300"/>
              <a:t>Melden via e-loket mijnvaph.be (handleiding)</a:t>
            </a:r>
            <a:endParaRPr sz="13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ASAP, ten laatste de volgende werkdag na het incident</a:t>
            </a:r>
            <a:endParaRPr sz="1100"/>
          </a:p>
          <a:p>
            <a:pPr marL="457200" lvl="0" indent="0" algn="l" rtl="0">
              <a:lnSpc>
                <a:spcPct val="115000"/>
              </a:lnSpc>
              <a:spcBef>
                <a:spcPts val="1600"/>
              </a:spcBef>
              <a:spcAft>
                <a:spcPts val="0"/>
              </a:spcAft>
              <a:buSzPts val="1800"/>
              <a:buNone/>
            </a:pPr>
            <a:endParaRPr sz="1100"/>
          </a:p>
          <a:p>
            <a:pPr marL="0" lvl="0" indent="0" algn="l" rtl="0">
              <a:lnSpc>
                <a:spcPct val="115000"/>
              </a:lnSpc>
              <a:spcBef>
                <a:spcPts val="1600"/>
              </a:spcBef>
              <a:spcAft>
                <a:spcPts val="1600"/>
              </a:spcAft>
              <a:buSzPts val="1800"/>
              <a:buNone/>
            </a:pPr>
            <a:endParaRPr/>
          </a:p>
        </p:txBody>
      </p:sp>
      <p:sp>
        <p:nvSpPr>
          <p:cNvPr id="562" name="Google Shape;56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3"/>
          <p:cNvSpPr txBox="1">
            <a:spLocks noGrp="1"/>
          </p:cNvSpPr>
          <p:nvPr>
            <p:ph type="title"/>
          </p:nvPr>
        </p:nvSpPr>
        <p:spPr>
          <a:xfrm>
            <a:off x="27225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ERNSTIGE GEBEURTENISSEN + GOG</a:t>
            </a:r>
            <a:r>
              <a:rPr lang="nl">
                <a:solidFill>
                  <a:schemeClr val="accent1"/>
                </a:solidFill>
              </a:rPr>
              <a:t> - OMGAAN MET PERS</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68" name="Google Shape;568;p23"/>
          <p:cNvSpPr txBox="1">
            <a:spLocks noGrp="1"/>
          </p:cNvSpPr>
          <p:nvPr>
            <p:ph type="body" idx="1"/>
          </p:nvPr>
        </p:nvSpPr>
        <p:spPr>
          <a:xfrm>
            <a:off x="311700" y="1177300"/>
            <a:ext cx="8520600" cy="362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Wat is persdreiging? Hoe weet je of de pers op de hoogte is?</a:t>
            </a:r>
            <a:endParaRPr/>
          </a:p>
          <a:p>
            <a:pPr marL="457200" lvl="0" indent="-342900" algn="l" rtl="0">
              <a:lnSpc>
                <a:spcPct val="115000"/>
              </a:lnSpc>
              <a:spcBef>
                <a:spcPts val="0"/>
              </a:spcBef>
              <a:spcAft>
                <a:spcPts val="0"/>
              </a:spcAft>
              <a:buClr>
                <a:schemeClr val="dk2"/>
              </a:buClr>
              <a:buSzPts val="1800"/>
              <a:buChar char="●"/>
            </a:pPr>
            <a:r>
              <a:rPr lang="nl"/>
              <a:t>Bereid je voor op persvragen, ook als je die nog niet kreeg</a:t>
            </a:r>
            <a:endParaRPr/>
          </a:p>
          <a:p>
            <a:pPr marL="914400" lvl="1" indent="-323850" algn="l" rtl="0">
              <a:lnSpc>
                <a:spcPct val="115000"/>
              </a:lnSpc>
              <a:spcBef>
                <a:spcPts val="0"/>
              </a:spcBef>
              <a:spcAft>
                <a:spcPts val="0"/>
              </a:spcAft>
              <a:buClr>
                <a:schemeClr val="dk2"/>
              </a:buClr>
              <a:buSzPts val="1500"/>
              <a:buChar char="○"/>
            </a:pPr>
            <a:r>
              <a:rPr lang="nl" sz="1500"/>
              <a:t>Stel een kernboodschap op + wees voorbereid op lastige vragen: weet wat je kan/mag zeggen</a:t>
            </a:r>
            <a:endParaRPr sz="1500"/>
          </a:p>
          <a:p>
            <a:pPr marL="914400" lvl="1" indent="-323850" algn="l" rtl="0">
              <a:lnSpc>
                <a:spcPct val="115000"/>
              </a:lnSpc>
              <a:spcBef>
                <a:spcPts val="0"/>
              </a:spcBef>
              <a:spcAft>
                <a:spcPts val="0"/>
              </a:spcAft>
              <a:buClr>
                <a:schemeClr val="dk2"/>
              </a:buClr>
              <a:buSzPts val="1500"/>
              <a:buChar char="○"/>
            </a:pPr>
            <a:r>
              <a:rPr lang="nl" sz="1500"/>
              <a:t>Loopt er gerechtelijk onderzoek? Zeg zo min mogelijk over het incident zelf </a:t>
            </a:r>
            <a:endParaRPr sz="1500"/>
          </a:p>
          <a:p>
            <a:pPr marL="914400" lvl="1" indent="-323850" algn="l" rtl="0">
              <a:lnSpc>
                <a:spcPct val="115000"/>
              </a:lnSpc>
              <a:spcBef>
                <a:spcPts val="0"/>
              </a:spcBef>
              <a:spcAft>
                <a:spcPts val="0"/>
              </a:spcAft>
              <a:buClr>
                <a:schemeClr val="dk2"/>
              </a:buClr>
              <a:buSzPts val="1500"/>
              <a:buChar char="○"/>
            </a:pPr>
            <a:r>
              <a:rPr lang="nl" sz="1500"/>
              <a:t>Wees geloofwaardig en focus op de acties nav het incident + de nazorg</a:t>
            </a:r>
            <a:endParaRPr sz="1500"/>
          </a:p>
          <a:p>
            <a:pPr marL="914400" lvl="1" indent="-323850" algn="l" rtl="0">
              <a:lnSpc>
                <a:spcPct val="115000"/>
              </a:lnSpc>
              <a:spcBef>
                <a:spcPts val="0"/>
              </a:spcBef>
              <a:spcAft>
                <a:spcPts val="0"/>
              </a:spcAft>
              <a:buClr>
                <a:schemeClr val="dk2"/>
              </a:buClr>
              <a:buSzPts val="1500"/>
              <a:buChar char="○"/>
            </a:pPr>
            <a:r>
              <a:rPr lang="nl" sz="1500"/>
              <a:t>Reageer altijd empatisch en respecteer de privacy van alle betrokkenen</a:t>
            </a:r>
            <a:endParaRPr sz="1500"/>
          </a:p>
          <a:p>
            <a:pPr marL="914400" lvl="1" indent="-323850" algn="l" rtl="0">
              <a:lnSpc>
                <a:spcPct val="115000"/>
              </a:lnSpc>
              <a:spcBef>
                <a:spcPts val="0"/>
              </a:spcBef>
              <a:spcAft>
                <a:spcPts val="0"/>
              </a:spcAft>
              <a:buClr>
                <a:schemeClr val="dk2"/>
              </a:buClr>
              <a:buSzPts val="1500"/>
              <a:buChar char="○"/>
            </a:pPr>
            <a:r>
              <a:rPr lang="nl" sz="1500"/>
              <a:t>Weet dat je niet op elke vraag van een journalist hoeft te antwoorden</a:t>
            </a:r>
            <a:endParaRPr sz="1500"/>
          </a:p>
          <a:p>
            <a:pPr marL="914400" lvl="1" indent="-323850" algn="l" rtl="0">
              <a:lnSpc>
                <a:spcPct val="115000"/>
              </a:lnSpc>
              <a:spcBef>
                <a:spcPts val="0"/>
              </a:spcBef>
              <a:spcAft>
                <a:spcPts val="0"/>
              </a:spcAft>
              <a:buClr>
                <a:schemeClr val="dk2"/>
              </a:buClr>
              <a:buSzPts val="1500"/>
              <a:buChar char="○"/>
            </a:pPr>
            <a:r>
              <a:rPr lang="nl" sz="1500"/>
              <a:t>Probeer tijd te winnen: antwoord niet à la minute en bereid antwoorden als het kan eerst voor</a:t>
            </a:r>
            <a:endParaRPr sz="1500"/>
          </a:p>
          <a:p>
            <a:pPr marL="457200" lvl="0" indent="-342900" algn="l" rtl="0">
              <a:lnSpc>
                <a:spcPct val="115000"/>
              </a:lnSpc>
              <a:spcBef>
                <a:spcPts val="0"/>
              </a:spcBef>
              <a:spcAft>
                <a:spcPts val="0"/>
              </a:spcAft>
              <a:buClr>
                <a:schemeClr val="dk2"/>
              </a:buClr>
              <a:buSzPts val="1800"/>
              <a:buChar char="●"/>
            </a:pPr>
            <a:r>
              <a:rPr lang="nl"/>
              <a:t>‘Off the record’ bestaat niet</a:t>
            </a:r>
            <a:endParaRPr/>
          </a:p>
          <a:p>
            <a:pPr marL="914400" lvl="1" indent="-323850" algn="l" rtl="0">
              <a:lnSpc>
                <a:spcPct val="115000"/>
              </a:lnSpc>
              <a:spcBef>
                <a:spcPts val="0"/>
              </a:spcBef>
              <a:spcAft>
                <a:spcPts val="0"/>
              </a:spcAft>
              <a:buClr>
                <a:schemeClr val="dk2"/>
              </a:buClr>
              <a:buSzPts val="1500"/>
              <a:buChar char="○"/>
            </a:pPr>
            <a:r>
              <a:rPr lang="nl" sz="1500"/>
              <a:t>Alles wat je een journalist zegt, zal die brengen als dat in het verhaal past </a:t>
            </a:r>
            <a:endParaRPr sz="1500"/>
          </a:p>
        </p:txBody>
      </p:sp>
      <p:sp>
        <p:nvSpPr>
          <p:cNvPr id="569" name="Google Shape;569;p2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ERNSTIGE GEBEURTENISSEN + GOG</a:t>
            </a:r>
            <a:r>
              <a:rPr lang="nl">
                <a:solidFill>
                  <a:schemeClr val="accent1"/>
                </a:solidFill>
              </a:rPr>
              <a:t> - OMGAAN MET PERS</a:t>
            </a:r>
            <a:endParaRPr/>
          </a:p>
        </p:txBody>
      </p:sp>
      <p:sp>
        <p:nvSpPr>
          <p:cNvPr id="575" name="Google Shape;57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Verwittig de woordvoerder van het VAPH bij persvragen</a:t>
            </a:r>
            <a:endParaRPr/>
          </a:p>
          <a:p>
            <a:pPr marL="914400" lvl="1" indent="-330200" algn="l" rtl="0">
              <a:lnSpc>
                <a:spcPct val="115000"/>
              </a:lnSpc>
              <a:spcBef>
                <a:spcPts val="0"/>
              </a:spcBef>
              <a:spcAft>
                <a:spcPts val="0"/>
              </a:spcAft>
              <a:buClr>
                <a:schemeClr val="dk2"/>
              </a:buClr>
              <a:buSzPts val="1600"/>
              <a:buChar char="○"/>
            </a:pPr>
            <a:r>
              <a:rPr lang="nl" sz="1600"/>
              <a:t>VAPH is altijd neutraal, maar kan wel advies geven</a:t>
            </a:r>
            <a:endParaRPr sz="1600"/>
          </a:p>
          <a:p>
            <a:pPr marL="914400" lvl="1" indent="-330200" algn="l" rtl="0">
              <a:lnSpc>
                <a:spcPct val="115000"/>
              </a:lnSpc>
              <a:spcBef>
                <a:spcPts val="0"/>
              </a:spcBef>
              <a:spcAft>
                <a:spcPts val="0"/>
              </a:spcAft>
              <a:buClr>
                <a:schemeClr val="dk2"/>
              </a:buClr>
              <a:buSzPts val="1600"/>
              <a:buChar char="○"/>
            </a:pPr>
            <a:r>
              <a:rPr lang="nl" sz="1600"/>
              <a:t>VAPH + de minister kunnen bij incidenten ook worden gecontacteerd door pers, afstemming is nuttig voor alle partijen  </a:t>
            </a:r>
            <a:endParaRPr sz="1600"/>
          </a:p>
          <a:p>
            <a:pPr marL="914400" lvl="1" indent="-330200" algn="l" rtl="0">
              <a:lnSpc>
                <a:spcPct val="115000"/>
              </a:lnSpc>
              <a:spcBef>
                <a:spcPts val="0"/>
              </a:spcBef>
              <a:spcAft>
                <a:spcPts val="0"/>
              </a:spcAft>
              <a:buClr>
                <a:schemeClr val="dk2"/>
              </a:buClr>
              <a:buSzPts val="1600"/>
              <a:buChar char="○"/>
            </a:pPr>
            <a:r>
              <a:rPr lang="nl" sz="1600"/>
              <a:t>Weet dat de pers bij incidenten ook inspectieverslagen opvraagt  </a:t>
            </a:r>
            <a:br>
              <a:rPr lang="nl" sz="1600"/>
            </a:br>
            <a:endParaRPr sz="1600"/>
          </a:p>
          <a:p>
            <a:pPr marL="457200" lvl="0" indent="-342900" algn="l" rtl="0">
              <a:lnSpc>
                <a:spcPct val="115000"/>
              </a:lnSpc>
              <a:spcBef>
                <a:spcPts val="0"/>
              </a:spcBef>
              <a:spcAft>
                <a:spcPts val="0"/>
              </a:spcAft>
              <a:buClr>
                <a:schemeClr val="dk2"/>
              </a:buClr>
              <a:buSzPts val="1800"/>
              <a:buChar char="●"/>
            </a:pPr>
            <a:r>
              <a:rPr lang="nl"/>
              <a:t>Gerechtelijk onderzoek? </a:t>
            </a:r>
            <a:endParaRPr/>
          </a:p>
          <a:p>
            <a:pPr marL="914400" lvl="1" indent="-330200" algn="l" rtl="0">
              <a:lnSpc>
                <a:spcPct val="115000"/>
              </a:lnSpc>
              <a:spcBef>
                <a:spcPts val="0"/>
              </a:spcBef>
              <a:spcAft>
                <a:spcPts val="0"/>
              </a:spcAft>
              <a:buClr>
                <a:schemeClr val="dk2"/>
              </a:buClr>
              <a:buSzPts val="1600"/>
              <a:buChar char="○"/>
            </a:pPr>
            <a:r>
              <a:rPr lang="nl" sz="1600"/>
              <a:t>VAPH stelt zich standaard benadeelde partij, om de stappen van het onderzoek en de resultaten te kunnen opvolgen</a:t>
            </a:r>
            <a:endParaRPr sz="1600"/>
          </a:p>
        </p:txBody>
      </p:sp>
      <p:sp>
        <p:nvSpPr>
          <p:cNvPr id="576" name="Google Shape;576;p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MINDERJARIGEN</a:t>
            </a:r>
            <a:endParaRPr/>
          </a:p>
        </p:txBody>
      </p:sp>
      <p:sp>
        <p:nvSpPr>
          <p:cNvPr id="582" name="Google Shape;582;p2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88" name="Google Shape;588;p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26</a:t>
            </a:fld>
            <a:endParaRPr/>
          </a:p>
        </p:txBody>
      </p:sp>
      <p:sp>
        <p:nvSpPr>
          <p:cNvPr id="589" name="Google Shape;58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Inkanteling internaten MPI GO en IPO </a:t>
            </a:r>
            <a:endParaRPr/>
          </a:p>
          <a:p>
            <a:pPr marL="457200" lvl="0" indent="-330200" algn="l" rtl="0">
              <a:lnSpc>
                <a:spcPct val="115000"/>
              </a:lnSpc>
              <a:spcBef>
                <a:spcPts val="0"/>
              </a:spcBef>
              <a:spcAft>
                <a:spcPts val="0"/>
              </a:spcAft>
              <a:buSzPts val="1600"/>
              <a:buChar char="●"/>
            </a:pPr>
            <a:r>
              <a:rPr lang="nl" sz="1600"/>
              <a:t>1 september 2023</a:t>
            </a:r>
            <a:endParaRPr sz="1600"/>
          </a:p>
          <a:p>
            <a:pPr marL="457200" lvl="0" indent="-330200" algn="l" rtl="0">
              <a:lnSpc>
                <a:spcPct val="115000"/>
              </a:lnSpc>
              <a:spcBef>
                <a:spcPts val="0"/>
              </a:spcBef>
              <a:spcAft>
                <a:spcPts val="0"/>
              </a:spcAft>
              <a:buSzPts val="1600"/>
              <a:buChar char="●"/>
            </a:pPr>
            <a:r>
              <a:rPr lang="nl" sz="1600"/>
              <a:t>16 nieuwe MFC</a:t>
            </a:r>
            <a:endParaRPr sz="1600"/>
          </a:p>
          <a:p>
            <a:pPr marL="457200" lvl="0" indent="-330200" algn="l" rtl="0">
              <a:lnSpc>
                <a:spcPct val="115000"/>
              </a:lnSpc>
              <a:spcBef>
                <a:spcPts val="0"/>
              </a:spcBef>
              <a:spcAft>
                <a:spcPts val="0"/>
              </a:spcAft>
              <a:buSzPts val="1600"/>
              <a:buChar char="●"/>
            </a:pPr>
            <a:r>
              <a:rPr lang="nl" sz="1600"/>
              <a:t>Bijkomende middelen (in vergelijking met onderwijsinternaten)</a:t>
            </a:r>
            <a:endParaRPr sz="1600"/>
          </a:p>
          <a:p>
            <a:pPr marL="457200" lvl="0" indent="-330200" algn="l" rtl="0">
              <a:lnSpc>
                <a:spcPct val="115000"/>
              </a:lnSpc>
              <a:spcBef>
                <a:spcPts val="0"/>
              </a:spcBef>
              <a:spcAft>
                <a:spcPts val="0"/>
              </a:spcAft>
              <a:buSzPts val="1600"/>
              <a:buChar char="●"/>
            </a:pPr>
            <a:r>
              <a:rPr lang="nl" sz="1600"/>
              <a:t>Doel: kwaliteitsvollere ondersteuning voor minderjarigen met een handicap die er verblijven; gelijkaardige doelgroep MFC</a:t>
            </a:r>
            <a:endParaRPr sz="1600"/>
          </a:p>
          <a:p>
            <a:pPr marL="457200" lvl="0" indent="-330200" algn="l" rtl="0">
              <a:lnSpc>
                <a:spcPct val="115000"/>
              </a:lnSpc>
              <a:spcBef>
                <a:spcPts val="0"/>
              </a:spcBef>
              <a:spcAft>
                <a:spcPts val="0"/>
              </a:spcAft>
              <a:buSzPts val="1600"/>
              <a:buChar char="●"/>
            </a:pPr>
            <a:r>
              <a:rPr lang="nl" sz="1600"/>
              <a:t>Transitieproces van onderwijsinternaten naar MFC met kwaliteitskader, vraaggestuurde zorg en de ondersteuningsmogelijkheden van een MFC</a:t>
            </a:r>
            <a:endParaRPr sz="16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95" name="Google Shape;595;p2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27</a:t>
            </a:fld>
            <a:endParaRPr/>
          </a:p>
        </p:txBody>
      </p:sp>
      <p:sp>
        <p:nvSpPr>
          <p:cNvPr id="596" name="Google Shape;596;p27"/>
          <p:cNvSpPr txBox="1">
            <a:spLocks noGrp="1"/>
          </p:cNvSpPr>
          <p:nvPr>
            <p:ph type="body" idx="1"/>
          </p:nvPr>
        </p:nvSpPr>
        <p:spPr>
          <a:xfrm>
            <a:off x="311700" y="1017725"/>
            <a:ext cx="85206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uitbreiding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16,5*71 personeelspunten MFC</a:t>
            </a:r>
            <a:endParaRPr sz="1600"/>
          </a:p>
          <a:p>
            <a:pPr marL="457200" lvl="0" indent="-330200" algn="l" rtl="0">
              <a:lnSpc>
                <a:spcPct val="115000"/>
              </a:lnSpc>
              <a:spcBef>
                <a:spcPts val="0"/>
              </a:spcBef>
              <a:spcAft>
                <a:spcPts val="0"/>
              </a:spcAft>
              <a:buSzPts val="1600"/>
              <a:buChar char="●"/>
            </a:pPr>
            <a:r>
              <a:rPr lang="nl" sz="1600"/>
              <a:t>uitbreiding crisisverblijf (met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14 bijkomende residentiële plaatsen; 14*86 personeelspunten MFC</a:t>
            </a:r>
            <a:endParaRPr sz="1600"/>
          </a:p>
          <a:p>
            <a:pPr marL="457200" lvl="0" indent="-330200" algn="l" rtl="0">
              <a:lnSpc>
                <a:spcPct val="115000"/>
              </a:lnSpc>
              <a:spcBef>
                <a:spcPts val="0"/>
              </a:spcBef>
              <a:spcAft>
                <a:spcPts val="0"/>
              </a:spcAft>
              <a:buSzPts val="1600"/>
              <a:buChar char="●"/>
            </a:pPr>
            <a:r>
              <a:rPr lang="nl" sz="1600"/>
              <a:t>versterking van het bestaande aanbod crisisverblijf met crisisbegeleiding</a:t>
            </a:r>
            <a:endParaRPr sz="1600"/>
          </a:p>
          <a:p>
            <a:pPr marL="914400" lvl="1" indent="-330200" algn="l" rtl="0">
              <a:lnSpc>
                <a:spcPct val="115000"/>
              </a:lnSpc>
              <a:spcBef>
                <a:spcPts val="0"/>
              </a:spcBef>
              <a:spcAft>
                <a:spcPts val="0"/>
              </a:spcAft>
              <a:buSzPts val="1600"/>
              <a:buChar char="●"/>
            </a:pPr>
            <a:r>
              <a:rPr lang="nl" sz="1600"/>
              <a:t>verzekerd én mogelijk aanbod crisisverblijf uitgebreid met crisisbegeleiding</a:t>
            </a:r>
            <a:endParaRPr sz="1600"/>
          </a:p>
          <a:p>
            <a:pPr marL="914400" lvl="1" indent="-330200" algn="l" rtl="0">
              <a:lnSpc>
                <a:spcPct val="115000"/>
              </a:lnSpc>
              <a:spcBef>
                <a:spcPts val="0"/>
              </a:spcBef>
              <a:spcAft>
                <a:spcPts val="0"/>
              </a:spcAft>
              <a:buSzPts val="1600"/>
              <a:buChar char="●"/>
            </a:pPr>
            <a:r>
              <a:rPr lang="nl" sz="1600"/>
              <a:t>MFC die voorbije jaren groot engagement opnamen binnen crisisbegeleiding</a:t>
            </a:r>
            <a:endParaRPr sz="1600"/>
          </a:p>
          <a:p>
            <a:pPr marL="914400" lvl="1" indent="-330200" algn="l" rtl="0">
              <a:lnSpc>
                <a:spcPct val="115000"/>
              </a:lnSpc>
              <a:spcBef>
                <a:spcPts val="0"/>
              </a:spcBef>
              <a:spcAft>
                <a:spcPts val="0"/>
              </a:spcAft>
              <a:buSzPts val="1600"/>
              <a:buChar char="●"/>
            </a:pPr>
            <a:r>
              <a:rPr lang="nl" sz="1600"/>
              <a:t>18 MFC versterkt; 18*39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2" name="Google Shape;602;p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28</a:t>
            </a:fld>
            <a:endParaRPr/>
          </a:p>
        </p:txBody>
      </p:sp>
      <p:sp>
        <p:nvSpPr>
          <p:cNvPr id="603" name="Google Shape;603;p28"/>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gerichte versterking van MFC’s </a:t>
            </a:r>
            <a:endParaRPr sz="1600"/>
          </a:p>
          <a:p>
            <a:pPr marL="914400" lvl="1" indent="-330200" algn="l" rtl="0">
              <a:lnSpc>
                <a:spcPct val="115000"/>
              </a:lnSpc>
              <a:spcBef>
                <a:spcPts val="0"/>
              </a:spcBef>
              <a:spcAft>
                <a:spcPts val="0"/>
              </a:spcAft>
              <a:buSzPts val="1600"/>
              <a:buChar char="●"/>
            </a:pPr>
            <a:r>
              <a:rPr lang="nl" sz="1600"/>
              <a:t>24 MFC geselecteerd o.b.v. analyse aanbod</a:t>
            </a:r>
            <a:endParaRPr sz="1600"/>
          </a:p>
          <a:p>
            <a:pPr marL="1371600" lvl="2" indent="-330200" algn="l" rtl="0">
              <a:lnSpc>
                <a:spcPct val="115000"/>
              </a:lnSpc>
              <a:spcBef>
                <a:spcPts val="0"/>
              </a:spcBef>
              <a:spcAft>
                <a:spcPts val="0"/>
              </a:spcAft>
              <a:buSzPts val="1600"/>
              <a:buChar char="●"/>
            </a:pPr>
            <a:r>
              <a:rPr lang="nl" sz="1600"/>
              <a:t>verwijzingen van de jeugdrechtbank</a:t>
            </a:r>
            <a:endParaRPr sz="1600"/>
          </a:p>
          <a:p>
            <a:pPr marL="1371600" lvl="2" indent="-330200" algn="l" rtl="0">
              <a:lnSpc>
                <a:spcPct val="115000"/>
              </a:lnSpc>
              <a:spcBef>
                <a:spcPts val="0"/>
              </a:spcBef>
              <a:spcAft>
                <a:spcPts val="0"/>
              </a:spcAft>
              <a:buSzPts val="1600"/>
              <a:buChar char="●"/>
            </a:pPr>
            <a:r>
              <a:rPr lang="nl" sz="1600"/>
              <a:t>hoogste frequentie verblijf (6-7 nachten) en de evolutie hierin</a:t>
            </a:r>
            <a:endParaRPr sz="1600"/>
          </a:p>
          <a:p>
            <a:pPr marL="1371600" lvl="2" indent="-330200" algn="l" rtl="0">
              <a:lnSpc>
                <a:spcPct val="115000"/>
              </a:lnSpc>
              <a:spcBef>
                <a:spcPts val="0"/>
              </a:spcBef>
              <a:spcAft>
                <a:spcPts val="0"/>
              </a:spcAft>
              <a:buSzPts val="1600"/>
              <a:buChar char="●"/>
            </a:pPr>
            <a:r>
              <a:rPr lang="nl" sz="1600"/>
              <a:t>evoluties in verblijfsdagen en schoolvervangende dagopvang</a:t>
            </a:r>
            <a:endParaRPr sz="1600"/>
          </a:p>
          <a:p>
            <a:pPr marL="1371600" lvl="2" indent="-330200" algn="l" rtl="0">
              <a:lnSpc>
                <a:spcPct val="115000"/>
              </a:lnSpc>
              <a:spcBef>
                <a:spcPts val="0"/>
              </a:spcBef>
              <a:spcAft>
                <a:spcPts val="0"/>
              </a:spcAft>
              <a:buSzPts val="1600"/>
              <a:buChar char="●"/>
            </a:pPr>
            <a:r>
              <a:rPr lang="nl" sz="1600"/>
              <a:t>doelgroep GES en ernstige (meervoudige) handicap in de huidige werking.</a:t>
            </a:r>
            <a:endParaRPr sz="1600"/>
          </a:p>
          <a:p>
            <a:pPr marL="914400" lvl="1" indent="-330200" algn="l" rtl="0">
              <a:lnSpc>
                <a:spcPct val="115000"/>
              </a:lnSpc>
              <a:spcBef>
                <a:spcPts val="0"/>
              </a:spcBef>
              <a:spcAft>
                <a:spcPts val="0"/>
              </a:spcAft>
              <a:buSzPts val="1600"/>
              <a:buChar char="●"/>
            </a:pPr>
            <a:r>
              <a:rPr lang="nl" sz="1600"/>
              <a:t>2.163,46 personeelspunten verhoudingsgewijs verdeeld over 24 MFC</a:t>
            </a:r>
            <a:endParaRPr sz="1600"/>
          </a:p>
          <a:p>
            <a:pPr marL="457200" lvl="0" indent="-330200" algn="l" rtl="0">
              <a:lnSpc>
                <a:spcPct val="115000"/>
              </a:lnSpc>
              <a:spcBef>
                <a:spcPts val="0"/>
              </a:spcBef>
              <a:spcAft>
                <a:spcPts val="0"/>
              </a:spcAft>
              <a:buSzPts val="1600"/>
              <a:buChar char="●"/>
            </a:pPr>
            <a:r>
              <a:rPr lang="nl" sz="1600"/>
              <a:t>upgrade naar 6-7 nachten verblijf</a:t>
            </a:r>
            <a:endParaRPr sz="1600"/>
          </a:p>
          <a:p>
            <a:pPr marL="914400" lvl="1" indent="-330200" algn="l" rtl="0">
              <a:lnSpc>
                <a:spcPct val="115000"/>
              </a:lnSpc>
              <a:spcBef>
                <a:spcPts val="0"/>
              </a:spcBef>
              <a:spcAft>
                <a:spcPts val="0"/>
              </a:spcAft>
              <a:buSzPts val="1600"/>
              <a:buChar char="●"/>
            </a:pPr>
            <a:r>
              <a:rPr lang="nl" sz="1600"/>
              <a:t>bijkomende middelen voor upgrade bestaand verblijfsaanbod naar hoogste frequentie verblijfsaanbod (6-7 nachten)</a:t>
            </a:r>
            <a:endParaRPr sz="1600"/>
          </a:p>
          <a:p>
            <a:pPr marL="914400" lvl="1" indent="-330200" algn="l" rtl="0">
              <a:lnSpc>
                <a:spcPct val="115000"/>
              </a:lnSpc>
              <a:spcBef>
                <a:spcPts val="0"/>
              </a:spcBef>
              <a:spcAft>
                <a:spcPts val="0"/>
              </a:spcAft>
              <a:buSzPts val="1600"/>
              <a:buChar char="●"/>
            </a:pPr>
            <a:r>
              <a:rPr lang="nl" sz="1600"/>
              <a:t>122 upgrades</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9" name="Google Shape;609;p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29</a:t>
            </a:fld>
            <a:endParaRPr/>
          </a:p>
        </p:txBody>
      </p:sp>
      <p:sp>
        <p:nvSpPr>
          <p:cNvPr id="610" name="Google Shape;610;p2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sz="1600"/>
          </a:p>
          <a:p>
            <a:pPr marL="457200" lvl="0" indent="-330200" algn="l" rtl="0">
              <a:lnSpc>
                <a:spcPct val="115000"/>
              </a:lnSpc>
              <a:spcBef>
                <a:spcPts val="0"/>
              </a:spcBef>
              <a:spcAft>
                <a:spcPts val="0"/>
              </a:spcAft>
              <a:buSzPts val="1600"/>
              <a:buChar char="●"/>
            </a:pPr>
            <a:r>
              <a:rPr lang="nl" sz="1600"/>
              <a:t>capaciteitsuitbreiding MFC</a:t>
            </a:r>
            <a:endParaRPr sz="1600"/>
          </a:p>
          <a:p>
            <a:pPr marL="914400" lvl="1" indent="-330200" algn="l" rtl="0">
              <a:lnSpc>
                <a:spcPct val="115000"/>
              </a:lnSpc>
              <a:spcBef>
                <a:spcPts val="0"/>
              </a:spcBef>
              <a:spcAft>
                <a:spcPts val="0"/>
              </a:spcAft>
              <a:buSzPts val="1600"/>
              <a:buChar char="●"/>
            </a:pPr>
            <a:r>
              <a:rPr lang="nl" sz="1600"/>
              <a:t>schoolvervangende dagopvang</a:t>
            </a:r>
            <a:endParaRPr sz="1600"/>
          </a:p>
          <a:p>
            <a:pPr marL="1371600" lvl="2" indent="-330200" algn="l" rtl="0">
              <a:lnSpc>
                <a:spcPct val="115000"/>
              </a:lnSpc>
              <a:spcBef>
                <a:spcPts val="0"/>
              </a:spcBef>
              <a:spcAft>
                <a:spcPts val="0"/>
              </a:spcAft>
              <a:buSzPts val="1600"/>
              <a:buChar char="●"/>
            </a:pPr>
            <a:r>
              <a:rPr lang="nl" sz="1600"/>
              <a:t>111 plaatsen; 4.224,66 personeelspunten MFC</a:t>
            </a:r>
            <a:endParaRPr sz="1600"/>
          </a:p>
          <a:p>
            <a:pPr marL="914400" lvl="1" indent="-330200" algn="l" rtl="0">
              <a:lnSpc>
                <a:spcPct val="115000"/>
              </a:lnSpc>
              <a:spcBef>
                <a:spcPts val="0"/>
              </a:spcBef>
              <a:spcAft>
                <a:spcPts val="0"/>
              </a:spcAft>
              <a:buSzPts val="1600"/>
              <a:buChar char="●"/>
            </a:pPr>
            <a:r>
              <a:rPr lang="nl" sz="1600"/>
              <a:t>verblijf (6-7 nachten)</a:t>
            </a:r>
            <a:endParaRPr sz="1600"/>
          </a:p>
          <a:p>
            <a:pPr marL="1371600" lvl="2" indent="-330200" algn="l" rtl="0">
              <a:lnSpc>
                <a:spcPct val="115000"/>
              </a:lnSpc>
              <a:spcBef>
                <a:spcPts val="0"/>
              </a:spcBef>
              <a:spcAft>
                <a:spcPts val="0"/>
              </a:spcAft>
              <a:buSzPts val="1600"/>
              <a:buChar char="●"/>
            </a:pPr>
            <a:r>
              <a:rPr lang="nl" sz="1600"/>
              <a:t>50 verblijfplaatsen; 3.754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TERUGBLIK</a:t>
            </a:r>
            <a:endParaRPr/>
          </a:p>
        </p:txBody>
      </p:sp>
      <p:sp>
        <p:nvSpPr>
          <p:cNvPr id="381" name="Google Shape;381;p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0"/>
          <p:cNvSpPr txBox="1">
            <a:spLocks noGrp="1"/>
          </p:cNvSpPr>
          <p:nvPr>
            <p:ph type="title"/>
          </p:nvPr>
        </p:nvSpPr>
        <p:spPr>
          <a:xfrm>
            <a:off x="311700" y="36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16" name="Google Shape;616;p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30</a:t>
            </a:fld>
            <a:endParaRPr/>
          </a:p>
        </p:txBody>
      </p:sp>
      <p:sp>
        <p:nvSpPr>
          <p:cNvPr id="617" name="Google Shape;617;p30"/>
          <p:cNvSpPr txBox="1">
            <a:spLocks noGrp="1"/>
          </p:cNvSpPr>
          <p:nvPr>
            <p:ph type="body" idx="1"/>
          </p:nvPr>
        </p:nvSpPr>
        <p:spPr>
          <a:xfrm>
            <a:off x="311700" y="9397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Gezinshuizen</a:t>
            </a:r>
            <a:endParaRPr/>
          </a:p>
          <a:p>
            <a:pPr marL="457200" lvl="0" indent="-330200" algn="l" rtl="0">
              <a:lnSpc>
                <a:spcPct val="115000"/>
              </a:lnSpc>
              <a:spcBef>
                <a:spcPts val="0"/>
              </a:spcBef>
              <a:spcAft>
                <a:spcPts val="0"/>
              </a:spcAft>
              <a:buSzPts val="1600"/>
              <a:buChar char="●"/>
            </a:pPr>
            <a:r>
              <a:rPr lang="nl" sz="1600"/>
              <a:t>aanpassing regelgeving MFC</a:t>
            </a:r>
            <a:endParaRPr sz="1600"/>
          </a:p>
          <a:p>
            <a:pPr marL="457200" lvl="0" indent="-330200" algn="l" rtl="0">
              <a:lnSpc>
                <a:spcPct val="115000"/>
              </a:lnSpc>
              <a:spcBef>
                <a:spcPts val="0"/>
              </a:spcBef>
              <a:spcAft>
                <a:spcPts val="0"/>
              </a:spcAft>
              <a:buSzPts val="1600"/>
              <a:buChar char="●"/>
            </a:pPr>
            <a:r>
              <a:rPr lang="nl" sz="1600"/>
              <a:t>een kleinschalige vorm van residentiële ondersteuning, waarbij een (professionele) gezinshuisouder minderjarige personen met een handicap in het eigen gezin opvangt</a:t>
            </a:r>
            <a:endParaRPr sz="1600"/>
          </a:p>
          <a:p>
            <a:pPr marL="457200" lvl="0" indent="-330200" algn="l" rtl="0">
              <a:lnSpc>
                <a:spcPct val="115000"/>
              </a:lnSpc>
              <a:spcBef>
                <a:spcPts val="0"/>
              </a:spcBef>
              <a:spcAft>
                <a:spcPts val="0"/>
              </a:spcAft>
              <a:buSzPts val="1600"/>
              <a:buChar char="●"/>
            </a:pPr>
            <a:r>
              <a:rPr lang="nl" sz="1600"/>
              <a:t>Pleegzorg (screening en matching); MFC (ondersteuning minderjarige, context en gezinshuisouder en residentiële terugvalmogelijkheid)</a:t>
            </a:r>
            <a:endParaRPr sz="1600"/>
          </a:p>
          <a:p>
            <a:pPr marL="457200" lvl="0" indent="-330200" algn="l" rtl="0">
              <a:lnSpc>
                <a:spcPct val="115000"/>
              </a:lnSpc>
              <a:spcBef>
                <a:spcPts val="0"/>
              </a:spcBef>
              <a:spcAft>
                <a:spcPts val="0"/>
              </a:spcAft>
              <a:buSzPts val="1600"/>
              <a:buChar char="●"/>
            </a:pPr>
            <a:r>
              <a:rPr lang="nl" sz="1600"/>
              <a:t>Gezinshuisouder: bezoldigd personeelslid in voltijds dienstverband; statuut huisarbeider; aangepaste verloning en onkostenvergoeding</a:t>
            </a:r>
            <a:endParaRPr sz="1600"/>
          </a:p>
          <a:p>
            <a:pPr marL="457200" lvl="0" indent="-330200" algn="l" rtl="0">
              <a:lnSpc>
                <a:spcPct val="115000"/>
              </a:lnSpc>
              <a:spcBef>
                <a:spcPts val="0"/>
              </a:spcBef>
              <a:spcAft>
                <a:spcPts val="0"/>
              </a:spcAft>
              <a:buSzPts val="1600"/>
              <a:buChar char="●"/>
            </a:pPr>
            <a:r>
              <a:rPr lang="nl" sz="1600"/>
              <a:t>geen bijkomende middelen</a:t>
            </a:r>
            <a:endParaRPr sz="1600"/>
          </a:p>
          <a:p>
            <a:pPr marL="0" lvl="0" indent="0" algn="l" rtl="0">
              <a:lnSpc>
                <a:spcPct val="115000"/>
              </a:lnSpc>
              <a:spcBef>
                <a:spcPts val="1600"/>
              </a:spcBef>
              <a:spcAft>
                <a:spcPts val="0"/>
              </a:spcAft>
              <a:buSzPts val="1800"/>
              <a:buNone/>
            </a:pPr>
            <a:r>
              <a:rPr lang="nl" sz="1600"/>
              <a:t>2 MFC erkend (1/9/2024): OLO-Rotonde en Bethanië, gelinkt aan aanvraag bij agentschap Opgroeien</a:t>
            </a:r>
            <a:endParaRPr sz="1600"/>
          </a:p>
          <a:p>
            <a:pPr marL="0" lvl="0" indent="0" algn="l" rtl="0">
              <a:lnSpc>
                <a:spcPct val="115000"/>
              </a:lnSpc>
              <a:spcBef>
                <a:spcPts val="1600"/>
              </a:spcBef>
              <a:spcAft>
                <a:spcPts val="1600"/>
              </a:spcAft>
              <a:buSzPts val="1800"/>
              <a:buNone/>
            </a:pPr>
            <a:r>
              <a:rPr lang="nl" sz="1600"/>
              <a:t>Alle MFC: inhoudelijke informatie, toelichting aanvraag en beoordeling later in 2024</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MEERDERJARIGEN</a:t>
            </a:r>
            <a:endParaRPr/>
          </a:p>
        </p:txBody>
      </p:sp>
      <p:sp>
        <p:nvSpPr>
          <p:cNvPr id="623" name="Google Shape;623;p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31</a:t>
            </a:fld>
            <a:endParaRPr/>
          </a:p>
        </p:txBody>
      </p:sp>
      <p:pic>
        <p:nvPicPr>
          <p:cNvPr id="624" name="Google Shape;624;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95801"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TIJDELIJKE BIJKOMENDE MIDDELEN VOOR PERSONEN MET COMPLEXE ONDERSTEUNINGSNODEN (TOP-UP’s)</a:t>
            </a:r>
            <a:endParaRPr>
              <a:solidFill>
                <a:schemeClr val="accent1"/>
              </a:solidFill>
            </a:endParaRPr>
          </a:p>
        </p:txBody>
      </p:sp>
      <p:sp>
        <p:nvSpPr>
          <p:cNvPr id="630" name="Google Shape;630;p32"/>
          <p:cNvSpPr txBox="1">
            <a:spLocks noGrp="1"/>
          </p:cNvSpPr>
          <p:nvPr>
            <p:ph type="body" idx="1"/>
          </p:nvPr>
        </p:nvSpPr>
        <p:spPr>
          <a:xfrm>
            <a:off x="311700" y="1213175"/>
            <a:ext cx="8520600" cy="3695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Voor wie?</a:t>
            </a:r>
            <a:endParaRPr/>
          </a:p>
          <a:p>
            <a:pPr marL="914400" lvl="1" indent="-323850" algn="l" rtl="0">
              <a:lnSpc>
                <a:spcPct val="115000"/>
              </a:lnSpc>
              <a:spcBef>
                <a:spcPts val="0"/>
              </a:spcBef>
              <a:spcAft>
                <a:spcPts val="0"/>
              </a:spcAft>
              <a:buSzPts val="1500"/>
              <a:buChar char="●"/>
            </a:pPr>
            <a:r>
              <a:rPr lang="nl" sz="1500"/>
              <a:t>Personen met NAH, ASS of verstandelijke beperking met bijkomend een niet-gestabiliseerde psychische problematiek die zich uit in externaliserend probleemgedrag;</a:t>
            </a:r>
            <a:endParaRPr sz="1500"/>
          </a:p>
          <a:p>
            <a:pPr marL="914400" lvl="1" indent="-323850" algn="l" rtl="0">
              <a:lnSpc>
                <a:spcPct val="115000"/>
              </a:lnSpc>
              <a:spcBef>
                <a:spcPts val="0"/>
              </a:spcBef>
              <a:spcAft>
                <a:spcPts val="0"/>
              </a:spcAft>
              <a:buSzPts val="1500"/>
              <a:buChar char="●"/>
            </a:pPr>
            <a:r>
              <a:rPr lang="nl" sz="1500"/>
              <a:t>Beschikken over een definitief ter beschikking gesteld PVB;</a:t>
            </a:r>
            <a:endParaRPr sz="1500"/>
          </a:p>
          <a:p>
            <a:pPr marL="914400" lvl="1" indent="-323850" algn="l" rtl="0">
              <a:lnSpc>
                <a:spcPct val="115000"/>
              </a:lnSpc>
              <a:spcBef>
                <a:spcPts val="0"/>
              </a:spcBef>
              <a:spcAft>
                <a:spcPts val="0"/>
              </a:spcAft>
              <a:buSzPts val="1500"/>
              <a:buChar char="●"/>
            </a:pPr>
            <a:r>
              <a:rPr lang="nl" sz="1500"/>
              <a:t>Eerder ondersteund door MFC, VZA, ODB-unit of FOR VAPH;</a:t>
            </a:r>
            <a:endParaRPr sz="1500"/>
          </a:p>
          <a:p>
            <a:pPr marL="914400" lvl="1" indent="-323850" algn="l" rtl="0">
              <a:lnSpc>
                <a:spcPct val="115000"/>
              </a:lnSpc>
              <a:spcBef>
                <a:spcPts val="0"/>
              </a:spcBef>
              <a:spcAft>
                <a:spcPts val="0"/>
              </a:spcAft>
              <a:buSzPts val="1500"/>
              <a:buChar char="●"/>
            </a:pPr>
            <a:r>
              <a:rPr lang="nl" sz="1500"/>
              <a:t>In het kader van de besteding van budget een beroep doen op hoogdrempelige individuele bijstand door een bijstandsorganisatie of op ondersteuning door consulentenwerking, ODB-unit of outreachdienst dubbeldiagnose, of dit in de afgelopen 12 maanden gedaan hebben.</a:t>
            </a:r>
            <a:endParaRPr sz="1700"/>
          </a:p>
          <a:p>
            <a:pPr marL="457200" lvl="0" indent="-342900" algn="l" rtl="0">
              <a:lnSpc>
                <a:spcPct val="115000"/>
              </a:lnSpc>
              <a:spcBef>
                <a:spcPts val="0"/>
              </a:spcBef>
              <a:spcAft>
                <a:spcPts val="0"/>
              </a:spcAft>
              <a:buSzPts val="1800"/>
              <a:buChar char="●"/>
            </a:pPr>
            <a:r>
              <a:rPr lang="nl"/>
              <a:t>Overeenkomst tussen VZA en VAPH na overleg met gebruiker </a:t>
            </a:r>
            <a:endParaRPr/>
          </a:p>
          <a:p>
            <a:pPr marL="457200" lvl="0" indent="-342900" algn="l" rtl="0">
              <a:lnSpc>
                <a:spcPct val="115000"/>
              </a:lnSpc>
              <a:spcBef>
                <a:spcPts val="0"/>
              </a:spcBef>
              <a:spcAft>
                <a:spcPts val="0"/>
              </a:spcAft>
              <a:buSzPts val="1800"/>
              <a:buChar char="●"/>
            </a:pPr>
            <a:r>
              <a:rPr lang="nl"/>
              <a:t>VZA kan bijkomend middelen inzetten voor personeelskosten in eigen of andere sector: maximaal 9 maanden en afgetopt op 75% van het PVB</a:t>
            </a:r>
            <a:endParaRPr/>
          </a:p>
          <a:p>
            <a:pPr marL="0" lvl="0" indent="0" algn="l" rtl="0">
              <a:lnSpc>
                <a:spcPct val="115000"/>
              </a:lnSpc>
              <a:spcBef>
                <a:spcPts val="1600"/>
              </a:spcBef>
              <a:spcAft>
                <a:spcPts val="0"/>
              </a:spcAft>
              <a:buSzPts val="1800"/>
              <a:buNone/>
            </a:pPr>
            <a:endParaRPr/>
          </a:p>
        </p:txBody>
      </p:sp>
      <p:sp>
        <p:nvSpPr>
          <p:cNvPr id="631" name="Google Shape;631;p3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3"/>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OBSERVATIE-, DIAGNOSE EN BEHANDELUNITS (ODB)</a:t>
            </a:r>
            <a:endParaRPr>
              <a:solidFill>
                <a:schemeClr val="accent1"/>
              </a:solidFill>
            </a:endParaRPr>
          </a:p>
        </p:txBody>
      </p:sp>
      <p:sp>
        <p:nvSpPr>
          <p:cNvPr id="637" name="Google Shape;637;p33"/>
          <p:cNvSpPr txBox="1">
            <a:spLocks noGrp="1"/>
          </p:cNvSpPr>
          <p:nvPr>
            <p:ph type="body" idx="1"/>
          </p:nvPr>
        </p:nvSpPr>
        <p:spPr>
          <a:xfrm>
            <a:off x="311700" y="1063425"/>
            <a:ext cx="8520600" cy="363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Van 4 units met 18 plaatsen naar 5 units met 30 plaatsen:</a:t>
            </a:r>
            <a:endParaRPr/>
          </a:p>
          <a:p>
            <a:pPr marL="914400" marR="0" lvl="1" indent="-330200" algn="l" rtl="0">
              <a:lnSpc>
                <a:spcPct val="115000"/>
              </a:lnSpc>
              <a:spcBef>
                <a:spcPts val="0"/>
              </a:spcBef>
              <a:spcAft>
                <a:spcPts val="0"/>
              </a:spcAft>
              <a:buSzPts val="1600"/>
              <a:buChar char="●"/>
            </a:pPr>
            <a:r>
              <a:rPr lang="nl" sz="1600"/>
              <a:t>Klavier (Beukenhof, ANT)</a:t>
            </a:r>
            <a:endParaRPr sz="1600"/>
          </a:p>
          <a:p>
            <a:pPr marL="914400" marR="0" lvl="1" indent="-330200" algn="l" rtl="0">
              <a:lnSpc>
                <a:spcPct val="115000"/>
              </a:lnSpc>
              <a:spcBef>
                <a:spcPts val="0"/>
              </a:spcBef>
              <a:spcAft>
                <a:spcPts val="0"/>
              </a:spcAft>
              <a:buSzPts val="1600"/>
              <a:buChar char="●"/>
            </a:pPr>
            <a:r>
              <a:rPr lang="nl" sz="1600"/>
              <a:t>Sint-Oda (Ster 2, ook kinderen, LIM)</a:t>
            </a:r>
            <a:endParaRPr sz="1600"/>
          </a:p>
          <a:p>
            <a:pPr marL="914400" marR="0" lvl="1" indent="-330200" algn="l" rtl="0">
              <a:lnSpc>
                <a:spcPct val="115000"/>
              </a:lnSpc>
              <a:spcBef>
                <a:spcPts val="0"/>
              </a:spcBef>
              <a:spcAft>
                <a:spcPts val="0"/>
              </a:spcAft>
              <a:buSzPts val="1600"/>
              <a:buChar char="●"/>
            </a:pPr>
            <a:r>
              <a:rPr lang="nl" sz="1600"/>
              <a:t>Zonnelied-Sint-Franciscus (+6, VBB)</a:t>
            </a:r>
            <a:endParaRPr sz="1600"/>
          </a:p>
          <a:p>
            <a:pPr marL="914400" marR="0" lvl="1" indent="-330200" algn="l" rtl="0">
              <a:lnSpc>
                <a:spcPct val="115000"/>
              </a:lnSpc>
              <a:spcBef>
                <a:spcPts val="0"/>
              </a:spcBef>
              <a:spcAft>
                <a:spcPts val="0"/>
              </a:spcAft>
              <a:buSzPts val="1600"/>
              <a:buChar char="●"/>
            </a:pPr>
            <a:r>
              <a:rPr lang="nl" sz="1600"/>
              <a:t>Br. Ebergiste (+3, De Eend, OVL)</a:t>
            </a:r>
            <a:endParaRPr sz="1600"/>
          </a:p>
          <a:p>
            <a:pPr marL="914400" marR="0" lvl="1" indent="-330200" algn="l" rtl="0">
              <a:lnSpc>
                <a:spcPct val="115000"/>
              </a:lnSpc>
              <a:spcBef>
                <a:spcPts val="0"/>
              </a:spcBef>
              <a:spcAft>
                <a:spcPts val="0"/>
              </a:spcAft>
              <a:buSzPts val="1600"/>
              <a:buChar char="●"/>
            </a:pPr>
            <a:r>
              <a:rPr lang="nl" sz="1600"/>
              <a:t>De Lovie (+3, WVL)</a:t>
            </a:r>
            <a:endParaRPr sz="1600"/>
          </a:p>
          <a:p>
            <a:pPr marL="457200" marR="0" lvl="0" indent="-342900" algn="l" rtl="0">
              <a:lnSpc>
                <a:spcPct val="115000"/>
              </a:lnSpc>
              <a:spcBef>
                <a:spcPts val="0"/>
              </a:spcBef>
              <a:spcAft>
                <a:spcPts val="0"/>
              </a:spcAft>
              <a:buSzPts val="1800"/>
              <a:buChar char="●"/>
            </a:pPr>
            <a:r>
              <a:rPr lang="nl"/>
              <a:t>Ook extra middelen voor mobiele werking en outreach, zoals het SIT (Support en InterventieTeam, Sint-Oda)</a:t>
            </a:r>
            <a:endParaRPr/>
          </a:p>
          <a:p>
            <a:pPr marL="457200" marR="0" lvl="0" indent="-342900" algn="l" rtl="0">
              <a:lnSpc>
                <a:spcPct val="115000"/>
              </a:lnSpc>
              <a:spcBef>
                <a:spcPts val="0"/>
              </a:spcBef>
              <a:spcAft>
                <a:spcPts val="0"/>
              </a:spcAft>
              <a:buSzPts val="1800"/>
              <a:buChar char="●"/>
            </a:pPr>
            <a:r>
              <a:rPr lang="nl"/>
              <a:t>Uitbreiding doelgroep: mogelijk vanaf 16 jaar </a:t>
            </a:r>
            <a:br>
              <a:rPr lang="nl"/>
            </a:br>
            <a:r>
              <a:rPr lang="nl" sz="1500"/>
              <a:t>(uitzonderlijk en mits goedkeuring VAPH vanaf 12 jaar)</a:t>
            </a:r>
            <a:endParaRPr/>
          </a:p>
          <a:p>
            <a:pPr marL="0" marR="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p:txBody>
      </p:sp>
      <p:sp>
        <p:nvSpPr>
          <p:cNvPr id="638" name="Google Shape;638;p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44" name="Google Shape;644;p34"/>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Oproep voor 6 time-out bedden verspreid over VZA in Vlaanderen (VAPH beoogt een regionale spreiding en minstens 1 plaats per provincie)</a:t>
            </a:r>
            <a:endParaRPr/>
          </a:p>
          <a:p>
            <a:pPr marL="457200" lvl="0" indent="-342900" algn="l" rtl="0">
              <a:lnSpc>
                <a:spcPct val="115000"/>
              </a:lnSpc>
              <a:spcBef>
                <a:spcPts val="0"/>
              </a:spcBef>
              <a:spcAft>
                <a:spcPts val="0"/>
              </a:spcAft>
              <a:buSzPts val="1800"/>
              <a:buChar char="●"/>
            </a:pPr>
            <a:r>
              <a:rPr lang="nl"/>
              <a:t>Doel: aanpak of preventie van crisissituaties</a:t>
            </a:r>
            <a:endParaRPr/>
          </a:p>
          <a:p>
            <a:pPr marL="457200" lvl="0" indent="-342900" algn="l" rtl="0">
              <a:lnSpc>
                <a:spcPct val="115000"/>
              </a:lnSpc>
              <a:spcBef>
                <a:spcPts val="0"/>
              </a:spcBef>
              <a:spcAft>
                <a:spcPts val="0"/>
              </a:spcAft>
              <a:buSzPts val="1800"/>
              <a:buChar char="●"/>
            </a:pPr>
            <a:r>
              <a:rPr lang="nl"/>
              <a:t>Maximaal 60 dagen per jaar per persoon (al dan niet aaneengesloten)</a:t>
            </a:r>
            <a:endParaRPr/>
          </a:p>
          <a:p>
            <a:pPr marL="457200" lvl="0" indent="-342900" algn="l" rtl="0">
              <a:lnSpc>
                <a:spcPct val="115000"/>
              </a:lnSpc>
              <a:spcBef>
                <a:spcPts val="0"/>
              </a:spcBef>
              <a:spcAft>
                <a:spcPts val="0"/>
              </a:spcAft>
              <a:buSzPts val="1800"/>
              <a:buChar char="●"/>
            </a:pPr>
            <a:r>
              <a:rPr lang="nl"/>
              <a:t>Voor wie?</a:t>
            </a:r>
            <a:endParaRPr/>
          </a:p>
          <a:p>
            <a:pPr marL="914400" lvl="1" indent="-330200" algn="l" rtl="0">
              <a:lnSpc>
                <a:spcPct val="115000"/>
              </a:lnSpc>
              <a:spcBef>
                <a:spcPts val="0"/>
              </a:spcBef>
              <a:spcAft>
                <a:spcPts val="0"/>
              </a:spcAft>
              <a:buSzPts val="1600"/>
              <a:buChar char="●"/>
            </a:pPr>
            <a:r>
              <a:rPr lang="nl" sz="1600"/>
              <a:t>18 jaar of ouder zijn en erkend zijn door het VAPH als een persoon met een handicap;</a:t>
            </a:r>
            <a:endParaRPr sz="1600"/>
          </a:p>
          <a:p>
            <a:pPr marL="914400" lvl="1" indent="-330200" algn="l" rtl="0">
              <a:lnSpc>
                <a:spcPct val="115000"/>
              </a:lnSpc>
              <a:spcBef>
                <a:spcPts val="0"/>
              </a:spcBef>
              <a:spcAft>
                <a:spcPts val="0"/>
              </a:spcAft>
              <a:buSzPts val="1600"/>
              <a:buChar char="●"/>
            </a:pPr>
            <a:r>
              <a:rPr lang="nl" sz="1600"/>
              <a:t>behoren tot de doelgroep waarvoor de VZA zich heeft geëngageerd;</a:t>
            </a:r>
            <a:endParaRPr sz="1600"/>
          </a:p>
          <a:p>
            <a:pPr marL="914400" lvl="1" indent="-330200" algn="l" rtl="0">
              <a:lnSpc>
                <a:spcPct val="115000"/>
              </a:lnSpc>
              <a:spcBef>
                <a:spcPts val="0"/>
              </a:spcBef>
              <a:spcAft>
                <a:spcPts val="0"/>
              </a:spcAft>
              <a:buSzPts val="1600"/>
              <a:buChar char="●"/>
            </a:pPr>
            <a:r>
              <a:rPr lang="nl" sz="1600"/>
              <a:t>beschikken over een (toewijzing) PVB of beschikken over een (vervallen wegens binnen het jaar geen overeenkomst) beslissing voor direct gefinancierde ondersteuning voor geïnterneerden.</a:t>
            </a:r>
            <a:endParaRPr sz="1600"/>
          </a:p>
          <a:p>
            <a:pPr marL="457200" lvl="0" indent="-342900" algn="l" rtl="0">
              <a:lnSpc>
                <a:spcPct val="115000"/>
              </a:lnSpc>
              <a:spcBef>
                <a:spcPts val="0"/>
              </a:spcBef>
              <a:spcAft>
                <a:spcPts val="0"/>
              </a:spcAft>
              <a:buSzPts val="1800"/>
              <a:buChar char="●"/>
            </a:pPr>
            <a:r>
              <a:rPr lang="nl"/>
              <a:t>Geen aanvraag nodig bij het VAPH</a:t>
            </a:r>
            <a:endParaRPr/>
          </a:p>
          <a:p>
            <a:pPr marL="457200" lvl="0" indent="-342900" algn="l" rtl="0">
              <a:lnSpc>
                <a:spcPct val="115000"/>
              </a:lnSpc>
              <a:spcBef>
                <a:spcPts val="0"/>
              </a:spcBef>
              <a:spcAft>
                <a:spcPts val="0"/>
              </a:spcAft>
              <a:buSzPts val="1800"/>
              <a:buChar char="●"/>
            </a:pPr>
            <a:r>
              <a:rPr lang="nl"/>
              <a:t>Start erkenning: 1 januari 2025</a:t>
            </a:r>
            <a:endParaRPr/>
          </a:p>
          <a:p>
            <a:pPr marL="0" lvl="0" indent="0" algn="l" rtl="0">
              <a:lnSpc>
                <a:spcPct val="115000"/>
              </a:lnSpc>
              <a:spcBef>
                <a:spcPts val="1600"/>
              </a:spcBef>
              <a:spcAft>
                <a:spcPts val="1600"/>
              </a:spcAft>
              <a:buSzPts val="1800"/>
              <a:buNone/>
            </a:pPr>
            <a:endParaRPr/>
          </a:p>
        </p:txBody>
      </p:sp>
      <p:sp>
        <p:nvSpPr>
          <p:cNvPr id="645" name="Google Shape;645;p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51" name="Google Shape;651;p35"/>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De volgende zorgaanbieders zijn vanaf 1 januari 2025 erkend voor het uitbouwen van time-outplaatsen:</a:t>
            </a:r>
            <a:endParaRPr/>
          </a:p>
          <a:p>
            <a:pPr marL="914400" lvl="1" indent="-330200" algn="l" rtl="0">
              <a:lnSpc>
                <a:spcPct val="115000"/>
              </a:lnSpc>
              <a:spcBef>
                <a:spcPts val="0"/>
              </a:spcBef>
              <a:spcAft>
                <a:spcPts val="0"/>
              </a:spcAft>
              <a:buSzPts val="1600"/>
              <a:buChar char="●"/>
            </a:pPr>
            <a:r>
              <a:rPr lang="nl" sz="1600"/>
              <a:t>West-Vlaanderen: Tordale (0,5 plaatsen) en UNIE-K (0,5 plaatsen)</a:t>
            </a:r>
            <a:endParaRPr sz="1600"/>
          </a:p>
          <a:p>
            <a:pPr marL="914400" lvl="1" indent="-330200" algn="l" rtl="0">
              <a:lnSpc>
                <a:spcPct val="115000"/>
              </a:lnSpc>
              <a:spcBef>
                <a:spcPts val="0"/>
              </a:spcBef>
              <a:spcAft>
                <a:spcPts val="0"/>
              </a:spcAft>
              <a:buSzPts val="1600"/>
              <a:buChar char="●"/>
            </a:pPr>
            <a:r>
              <a:rPr lang="nl" sz="1600"/>
              <a:t>Antwerpen en Oost-Vlaanderen: Kompas (3 plaatsen)</a:t>
            </a:r>
            <a:endParaRPr sz="1600"/>
          </a:p>
          <a:p>
            <a:pPr marL="914400" lvl="1" indent="-330200" algn="l" rtl="0">
              <a:lnSpc>
                <a:spcPct val="115000"/>
              </a:lnSpc>
              <a:spcBef>
                <a:spcPts val="0"/>
              </a:spcBef>
              <a:spcAft>
                <a:spcPts val="0"/>
              </a:spcAft>
              <a:buSzPts val="1600"/>
              <a:buChar char="●"/>
            </a:pPr>
            <a:r>
              <a:rPr lang="nl" sz="1600"/>
              <a:t>Vlaams-Brabant: Zonnelied (0,5 plaatsen) en De Okkernoot (0,5 plaatsen)</a:t>
            </a:r>
            <a:endParaRPr sz="1600"/>
          </a:p>
          <a:p>
            <a:pPr marL="914400" lvl="1" indent="-330200" algn="l" rtl="0">
              <a:lnSpc>
                <a:spcPct val="115000"/>
              </a:lnSpc>
              <a:spcBef>
                <a:spcPts val="0"/>
              </a:spcBef>
              <a:spcAft>
                <a:spcPts val="0"/>
              </a:spcAft>
              <a:buSzPts val="1600"/>
              <a:buChar char="●"/>
            </a:pPr>
            <a:r>
              <a:rPr lang="nl" sz="1600"/>
              <a:t>Limburg: Sint-Oda (1 plaats)</a:t>
            </a:r>
            <a:endParaRPr sz="1600"/>
          </a:p>
          <a:p>
            <a:pPr marL="0" lvl="0" indent="0" algn="l" rtl="0">
              <a:lnSpc>
                <a:spcPct val="115000"/>
              </a:lnSpc>
              <a:spcBef>
                <a:spcPts val="1600"/>
              </a:spcBef>
              <a:spcAft>
                <a:spcPts val="1600"/>
              </a:spcAft>
              <a:buSzPts val="1800"/>
              <a:buNone/>
            </a:pPr>
            <a:endParaRPr/>
          </a:p>
        </p:txBody>
      </p:sp>
      <p:sp>
        <p:nvSpPr>
          <p:cNvPr id="652" name="Google Shape;652;p3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6"/>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UNITS VOOR PERSONEN MET EEN HANDICAP EN BIJKOMENDE ERNSTIGE PSYCHISCHE PROBLEMATIEK (VERKNOPINGSUNITS VAPH - GGZ)</a:t>
            </a:r>
            <a:endParaRPr>
              <a:solidFill>
                <a:schemeClr val="accent1"/>
              </a:solidFill>
            </a:endParaRPr>
          </a:p>
        </p:txBody>
      </p:sp>
      <p:sp>
        <p:nvSpPr>
          <p:cNvPr id="658" name="Google Shape;658;p36"/>
          <p:cNvSpPr txBox="1">
            <a:spLocks noGrp="1"/>
          </p:cNvSpPr>
          <p:nvPr>
            <p:ph type="body" idx="1"/>
          </p:nvPr>
        </p:nvSpPr>
        <p:spPr>
          <a:xfrm>
            <a:off x="311700" y="1240725"/>
            <a:ext cx="8520600" cy="3509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Voor wie?</a:t>
            </a:r>
            <a:endParaRPr/>
          </a:p>
          <a:p>
            <a:pPr marL="914400" marR="0" lvl="1" indent="-323850" algn="l" rtl="0">
              <a:lnSpc>
                <a:spcPct val="115000"/>
              </a:lnSpc>
              <a:spcBef>
                <a:spcPts val="0"/>
              </a:spcBef>
              <a:spcAft>
                <a:spcPts val="0"/>
              </a:spcAft>
              <a:buSzPts val="1500"/>
              <a:buChar char="●"/>
            </a:pPr>
            <a:r>
              <a:rPr lang="nl" sz="1500"/>
              <a:t>Vanaf 16 jaar met verstandelijke handicap en bijkomende ernstige psychische en gedrags- en/of emotionele problemen die niet gestabiliseerd zijn</a:t>
            </a:r>
            <a:endParaRPr sz="1500"/>
          </a:p>
          <a:p>
            <a:pPr marL="914400" marR="0" lvl="1" indent="-323850" algn="l" rtl="0">
              <a:lnSpc>
                <a:spcPct val="115000"/>
              </a:lnSpc>
              <a:spcBef>
                <a:spcPts val="0"/>
              </a:spcBef>
              <a:spcAft>
                <a:spcPts val="0"/>
              </a:spcAft>
              <a:buSzPts val="1500"/>
              <a:buChar char="●"/>
            </a:pPr>
            <a:r>
              <a:rPr lang="nl" sz="1500"/>
              <a:t>Minstens 1 residentiële opname ikv diagnostiek en behandeling in GGZ</a:t>
            </a:r>
            <a:endParaRPr sz="1500"/>
          </a:p>
          <a:p>
            <a:pPr marL="914400" marR="0" lvl="1" indent="-323850" algn="l" rtl="0">
              <a:lnSpc>
                <a:spcPct val="115000"/>
              </a:lnSpc>
              <a:spcBef>
                <a:spcPts val="0"/>
              </a:spcBef>
              <a:spcAft>
                <a:spcPts val="0"/>
              </a:spcAft>
              <a:buSzPts val="1500"/>
              <a:buChar char="●"/>
            </a:pPr>
            <a:r>
              <a:rPr lang="nl" sz="1500"/>
              <a:t>Definitief PVB of persoonsvolgend convenant (PVC) GES+</a:t>
            </a:r>
            <a:endParaRPr sz="1500"/>
          </a:p>
          <a:p>
            <a:pPr marL="457200" marR="0" lvl="0" indent="-342900" algn="l" rtl="0">
              <a:lnSpc>
                <a:spcPct val="115000"/>
              </a:lnSpc>
              <a:spcBef>
                <a:spcPts val="0"/>
              </a:spcBef>
              <a:spcAft>
                <a:spcPts val="0"/>
              </a:spcAft>
              <a:buSzPts val="1800"/>
              <a:buChar char="●"/>
            </a:pPr>
            <a:r>
              <a:rPr lang="nl"/>
              <a:t>Gedeeld traject gedurende 3 jaar (maximaal 4 jaar)</a:t>
            </a:r>
            <a:endParaRPr/>
          </a:p>
          <a:p>
            <a:pPr marL="457200" marR="0" lvl="0" indent="-342900" algn="l" rtl="0">
              <a:lnSpc>
                <a:spcPct val="115000"/>
              </a:lnSpc>
              <a:spcBef>
                <a:spcPts val="0"/>
              </a:spcBef>
              <a:spcAft>
                <a:spcPts val="0"/>
              </a:spcAft>
              <a:buSzPts val="1800"/>
              <a:buChar char="●"/>
            </a:pPr>
            <a:r>
              <a:rPr lang="nl"/>
              <a:t>Doel: intensief samen zoeken naar handvaten om de cliënt te kunnen laten doorstromen naar VAPH-voorziening </a:t>
            </a:r>
            <a:endParaRPr/>
          </a:p>
          <a:p>
            <a:pPr marL="457200" marR="0" lvl="0" indent="-342900" algn="l" rtl="0">
              <a:lnSpc>
                <a:spcPct val="115000"/>
              </a:lnSpc>
              <a:spcBef>
                <a:spcPts val="0"/>
              </a:spcBef>
              <a:spcAft>
                <a:spcPts val="0"/>
              </a:spcAft>
              <a:buSzPts val="1800"/>
              <a:buChar char="●"/>
            </a:pPr>
            <a:r>
              <a:rPr lang="nl"/>
              <a:t>Werking krijgt extra personeelspunten - nadien in reguliere VAPH-setting verder met eigen PVB of PVC </a:t>
            </a:r>
            <a:endParaRPr/>
          </a:p>
          <a:p>
            <a:pPr marL="457200" marR="0" lvl="0" indent="-342900" algn="l" rtl="0">
              <a:lnSpc>
                <a:spcPct val="115000"/>
              </a:lnSpc>
              <a:spcBef>
                <a:spcPts val="0"/>
              </a:spcBef>
              <a:spcAft>
                <a:spcPts val="0"/>
              </a:spcAft>
              <a:buSzPts val="1800"/>
              <a:buChar char="●"/>
            </a:pPr>
            <a:r>
              <a:rPr lang="nl"/>
              <a:t>Erkenning van pilootprojecten voor een termijn van 4 jaar - oproep voor minstens 2 projecten via nieuwsbrief voor professionelen </a:t>
            </a:r>
            <a:endParaRPr sz="1100">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
        <p:nvSpPr>
          <p:cNvPr id="659" name="Google Shape;659;p3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CONSULENTENWERKING</a:t>
            </a:r>
            <a:endParaRPr>
              <a:solidFill>
                <a:schemeClr val="accent1"/>
              </a:solidFill>
            </a:endParaRPr>
          </a:p>
        </p:txBody>
      </p:sp>
      <p:sp>
        <p:nvSpPr>
          <p:cNvPr id="665" name="Google Shape;665;p37"/>
          <p:cNvSpPr txBox="1">
            <a:spLocks noGrp="1"/>
          </p:cNvSpPr>
          <p:nvPr>
            <p:ph type="body" idx="1"/>
          </p:nvPr>
        </p:nvSpPr>
        <p:spPr>
          <a:xfrm>
            <a:off x="311700" y="1465875"/>
            <a:ext cx="8520600" cy="3102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nl"/>
              <a:t>Geen wijzigingen aan inhoudelijke werking</a:t>
            </a:r>
            <a:endParaRPr/>
          </a:p>
          <a:p>
            <a:pPr marL="457200" marR="0" lvl="0" indent="-342900" algn="l" rtl="0">
              <a:lnSpc>
                <a:spcPct val="115000"/>
              </a:lnSpc>
              <a:spcBef>
                <a:spcPts val="0"/>
              </a:spcBef>
              <a:spcAft>
                <a:spcPts val="0"/>
              </a:spcAft>
              <a:buClr>
                <a:schemeClr val="dk2"/>
              </a:buClr>
              <a:buSzPts val="1800"/>
              <a:buFont typeface="Arial"/>
              <a:buChar char="●"/>
            </a:pPr>
            <a:r>
              <a:rPr lang="nl"/>
              <a:t>Uitbreiding van middelen + registratie van alle cliëntgerelateerde contacten</a:t>
            </a:r>
            <a:endParaRPr/>
          </a:p>
          <a:p>
            <a:pPr marL="457200" marR="0" lvl="0" indent="-342900" algn="l" rtl="0">
              <a:lnSpc>
                <a:spcPct val="115000"/>
              </a:lnSpc>
              <a:spcBef>
                <a:spcPts val="0"/>
              </a:spcBef>
              <a:spcAft>
                <a:spcPts val="0"/>
              </a:spcAft>
              <a:buSzPts val="1800"/>
              <a:buChar char="●"/>
            </a:pPr>
            <a:r>
              <a:rPr lang="nl"/>
              <a:t>Wat?</a:t>
            </a:r>
            <a:endParaRPr/>
          </a:p>
          <a:p>
            <a:pPr marL="914400" marR="0" lvl="1" indent="-342900" algn="l" rtl="0">
              <a:lnSpc>
                <a:spcPct val="115000"/>
              </a:lnSpc>
              <a:spcBef>
                <a:spcPts val="0"/>
              </a:spcBef>
              <a:spcAft>
                <a:spcPts val="0"/>
              </a:spcAft>
              <a:buClr>
                <a:schemeClr val="dk2"/>
              </a:buClr>
              <a:buSzPts val="1800"/>
              <a:buChar char="●"/>
            </a:pPr>
            <a:r>
              <a:rPr lang="nl" sz="1600"/>
              <a:t>expertise in probleemanalyse en beeldvorming rond personen met een (vermoeden van) handicap en bijkomende psychische problemen</a:t>
            </a:r>
            <a:endParaRPr sz="1600"/>
          </a:p>
          <a:p>
            <a:pPr marL="914400" marR="0" lvl="1" indent="-330200" algn="l" rtl="0">
              <a:lnSpc>
                <a:spcPct val="115000"/>
              </a:lnSpc>
              <a:spcBef>
                <a:spcPts val="0"/>
              </a:spcBef>
              <a:spcAft>
                <a:spcPts val="0"/>
              </a:spcAft>
              <a:buClr>
                <a:schemeClr val="dk2"/>
              </a:buClr>
              <a:buSzPts val="1600"/>
              <a:buChar char="●"/>
            </a:pPr>
            <a:r>
              <a:rPr lang="nl" sz="1600"/>
              <a:t>bij vastgelopen situaties</a:t>
            </a:r>
            <a:endParaRPr sz="1600"/>
          </a:p>
          <a:p>
            <a:pPr marL="914400" marR="0" lvl="1" indent="-330200" algn="l" rtl="0">
              <a:lnSpc>
                <a:spcPct val="115000"/>
              </a:lnSpc>
              <a:spcBef>
                <a:spcPts val="0"/>
              </a:spcBef>
              <a:spcAft>
                <a:spcPts val="0"/>
              </a:spcAft>
              <a:buClr>
                <a:schemeClr val="dk2"/>
              </a:buClr>
              <a:buSzPts val="1600"/>
              <a:buChar char="●"/>
            </a:pPr>
            <a:r>
              <a:rPr lang="nl" sz="1600"/>
              <a:t>1 consulentenwerking per provincie </a:t>
            </a:r>
            <a:endParaRPr sz="1600"/>
          </a:p>
          <a:p>
            <a:pPr marL="0" marR="0" lvl="0" indent="0" algn="l" rtl="0">
              <a:lnSpc>
                <a:spcPct val="115000"/>
              </a:lnSpc>
              <a:spcBef>
                <a:spcPts val="0"/>
              </a:spcBef>
              <a:spcAft>
                <a:spcPts val="0"/>
              </a:spcAft>
              <a:buSzPts val="1800"/>
              <a:buNone/>
            </a:pPr>
            <a:endParaRPr/>
          </a:p>
        </p:txBody>
      </p:sp>
      <p:sp>
        <p:nvSpPr>
          <p:cNvPr id="666" name="Google Shape;666;p3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INTRAMURALE WERKINGEN </a:t>
            </a:r>
            <a:endParaRPr/>
          </a:p>
        </p:txBody>
      </p:sp>
      <p:sp>
        <p:nvSpPr>
          <p:cNvPr id="672" name="Google Shape;672;p38"/>
          <p:cNvSpPr txBox="1">
            <a:spLocks noGrp="1"/>
          </p:cNvSpPr>
          <p:nvPr>
            <p:ph type="body" idx="1"/>
          </p:nvPr>
        </p:nvSpPr>
        <p:spPr>
          <a:xfrm>
            <a:off x="311700" y="11230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nl"/>
              <a:t>Bestaande werkingen:</a:t>
            </a:r>
            <a:endParaRPr/>
          </a:p>
          <a:p>
            <a:pPr marL="914400" marR="0" lvl="1" indent="-323850" algn="l" rtl="0">
              <a:lnSpc>
                <a:spcPct val="115000"/>
              </a:lnSpc>
              <a:spcBef>
                <a:spcPts val="0"/>
              </a:spcBef>
              <a:spcAft>
                <a:spcPts val="0"/>
              </a:spcAft>
              <a:buClr>
                <a:schemeClr val="dk2"/>
              </a:buClr>
              <a:buSzPts val="1500"/>
              <a:buChar char="●"/>
            </a:pPr>
            <a:r>
              <a:rPr lang="nl" sz="1600"/>
              <a:t>Abagg (Merksplas), </a:t>
            </a:r>
            <a:endParaRPr sz="1600"/>
          </a:p>
          <a:p>
            <a:pPr marL="914400" marR="0" lvl="1" indent="-323850" algn="l" rtl="0">
              <a:lnSpc>
                <a:spcPct val="115000"/>
              </a:lnSpc>
              <a:spcBef>
                <a:spcPts val="0"/>
              </a:spcBef>
              <a:spcAft>
                <a:spcPts val="0"/>
              </a:spcAft>
              <a:buClr>
                <a:schemeClr val="dk2"/>
              </a:buClr>
              <a:buSzPts val="1500"/>
              <a:buChar char="●"/>
            </a:pPr>
            <a:r>
              <a:rPr lang="nl" sz="1600"/>
              <a:t>Ontgrendeld (Gent), </a:t>
            </a:r>
            <a:endParaRPr sz="1600"/>
          </a:p>
          <a:p>
            <a:pPr marL="914400" marR="0" lvl="1" indent="-323850" algn="l" rtl="0">
              <a:lnSpc>
                <a:spcPct val="115000"/>
              </a:lnSpc>
              <a:spcBef>
                <a:spcPts val="0"/>
              </a:spcBef>
              <a:spcAft>
                <a:spcPts val="0"/>
              </a:spcAft>
              <a:buClr>
                <a:schemeClr val="dk2"/>
              </a:buClr>
              <a:buSzPts val="1500"/>
              <a:buChar char="●"/>
            </a:pPr>
            <a:r>
              <a:rPr lang="nl" sz="1600"/>
              <a:t>Otwee (Antwerpen).</a:t>
            </a:r>
            <a:endParaRPr sz="1600"/>
          </a:p>
          <a:p>
            <a:pPr marL="457200" marR="0" lvl="0" indent="-342900" algn="l" rtl="0">
              <a:lnSpc>
                <a:spcPct val="115000"/>
              </a:lnSpc>
              <a:spcBef>
                <a:spcPts val="0"/>
              </a:spcBef>
              <a:spcAft>
                <a:spcPts val="0"/>
              </a:spcAft>
              <a:buClr>
                <a:schemeClr val="dk2"/>
              </a:buClr>
              <a:buSzPts val="1800"/>
              <a:buChar char="●"/>
            </a:pPr>
            <a:r>
              <a:rPr lang="nl"/>
              <a:t>Nieuwe projecten: </a:t>
            </a:r>
            <a:endParaRPr/>
          </a:p>
          <a:p>
            <a:pPr marL="914400" marR="0" lvl="1" indent="-323850" algn="l" rtl="0">
              <a:lnSpc>
                <a:spcPct val="115000"/>
              </a:lnSpc>
              <a:spcBef>
                <a:spcPts val="0"/>
              </a:spcBef>
              <a:spcAft>
                <a:spcPts val="0"/>
              </a:spcAft>
              <a:buClr>
                <a:schemeClr val="dk2"/>
              </a:buClr>
              <a:buSzPts val="1500"/>
              <a:buChar char="●"/>
            </a:pPr>
            <a:r>
              <a:rPr lang="nl" sz="1600"/>
              <a:t>Morpho: Brusselse gevangenissen (Hubbie/De Ark), </a:t>
            </a:r>
            <a:endParaRPr sz="1600"/>
          </a:p>
          <a:p>
            <a:pPr marL="914400" marR="0" lvl="1" indent="-323850" algn="l" rtl="0">
              <a:lnSpc>
                <a:spcPct val="115000"/>
              </a:lnSpc>
              <a:spcBef>
                <a:spcPts val="0"/>
              </a:spcBef>
              <a:spcAft>
                <a:spcPts val="0"/>
              </a:spcAft>
              <a:buClr>
                <a:schemeClr val="dk2"/>
              </a:buClr>
              <a:buSzPts val="1500"/>
              <a:buChar char="●"/>
            </a:pPr>
            <a:r>
              <a:rPr lang="nl" sz="1600"/>
              <a:t>Hasselt (Sint-Ferdinand), </a:t>
            </a:r>
            <a:endParaRPr sz="1600"/>
          </a:p>
          <a:p>
            <a:pPr marL="914400" marR="0" lvl="1" indent="-323850" algn="l" rtl="0">
              <a:lnSpc>
                <a:spcPct val="115000"/>
              </a:lnSpc>
              <a:spcBef>
                <a:spcPts val="0"/>
              </a:spcBef>
              <a:spcAft>
                <a:spcPts val="0"/>
              </a:spcAft>
              <a:buClr>
                <a:schemeClr val="dk2"/>
              </a:buClr>
              <a:buSzPts val="1500"/>
              <a:buChar char="●"/>
            </a:pPr>
            <a:r>
              <a:rPr lang="nl" sz="1600"/>
              <a:t>West-Vlaamse gevangenissen (Inoa, olim Sint-Idesbald), </a:t>
            </a:r>
            <a:endParaRPr sz="1600"/>
          </a:p>
          <a:p>
            <a:pPr marL="914400" marR="0" lvl="1" indent="-323850" algn="l" rtl="0">
              <a:lnSpc>
                <a:spcPct val="115000"/>
              </a:lnSpc>
              <a:spcBef>
                <a:spcPts val="0"/>
              </a:spcBef>
              <a:spcAft>
                <a:spcPts val="0"/>
              </a:spcAft>
              <a:buClr>
                <a:schemeClr val="dk2"/>
              </a:buClr>
              <a:buSzPts val="1500"/>
              <a:buChar char="●"/>
            </a:pPr>
            <a:r>
              <a:rPr lang="nl" sz="1600"/>
              <a:t>Radar 3000: Leuvense gevangenissen (Staf vzw als penhouder, Adem vzw, Hejmen vzw, OC Sint-Ferdinand, en tRede vzw).</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BLIK OP DE VLAAMSE EN PROVINCIALE CIJFERS</a:t>
            </a:r>
            <a:endParaRPr/>
          </a:p>
        </p:txBody>
      </p:sp>
      <p:sp>
        <p:nvSpPr>
          <p:cNvPr id="678" name="Google Shape;678;p3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87" name="Google Shape;38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Uitbreidingsbeleid </a:t>
            </a:r>
            <a:endParaRPr sz="1800"/>
          </a:p>
          <a:p>
            <a:pPr marL="1371600" lvl="2" indent="-330200" algn="l" rtl="0">
              <a:lnSpc>
                <a:spcPct val="115000"/>
              </a:lnSpc>
              <a:spcBef>
                <a:spcPts val="0"/>
              </a:spcBef>
              <a:spcAft>
                <a:spcPts val="0"/>
              </a:spcAft>
              <a:buSzPts val="1600"/>
              <a:buChar char="●"/>
            </a:pPr>
            <a:r>
              <a:rPr lang="nl" sz="1600"/>
              <a:t>meerjarenbegroting met totaal 270 miljoen euro voorzien op jaarbasis </a:t>
            </a:r>
            <a:endParaRPr sz="1600"/>
          </a:p>
          <a:p>
            <a:pPr marL="914400" lvl="1" indent="-342900" algn="l" rtl="0">
              <a:lnSpc>
                <a:spcPct val="115000"/>
              </a:lnSpc>
              <a:spcBef>
                <a:spcPts val="0"/>
              </a:spcBef>
              <a:spcAft>
                <a:spcPts val="0"/>
              </a:spcAft>
              <a:buSzPts val="1800"/>
              <a:buChar char="●"/>
            </a:pPr>
            <a:r>
              <a:rPr lang="nl" sz="1800"/>
              <a:t>Coronacrisis 2020 - 2021 </a:t>
            </a:r>
            <a:endParaRPr sz="1800"/>
          </a:p>
          <a:p>
            <a:pPr marL="1371600" lvl="2" indent="-330200" algn="l" rtl="0">
              <a:lnSpc>
                <a:spcPct val="115000"/>
              </a:lnSpc>
              <a:spcBef>
                <a:spcPts val="0"/>
              </a:spcBef>
              <a:spcAft>
                <a:spcPts val="0"/>
              </a:spcAft>
              <a:buSzPts val="1600"/>
              <a:buChar char="●"/>
            </a:pPr>
            <a:r>
              <a:rPr lang="nl" sz="1600"/>
              <a:t>ongeziene inspanningen binnen de sector </a:t>
            </a:r>
            <a:endParaRPr sz="1600"/>
          </a:p>
          <a:p>
            <a:pPr marL="1371600" lvl="2" indent="-330200" algn="l" rtl="0">
              <a:lnSpc>
                <a:spcPct val="115000"/>
              </a:lnSpc>
              <a:spcBef>
                <a:spcPts val="0"/>
              </a:spcBef>
              <a:spcAft>
                <a:spcPts val="0"/>
              </a:spcAft>
              <a:buSzPts val="1600"/>
              <a:buChar char="●"/>
            </a:pPr>
            <a:r>
              <a:rPr lang="nl" sz="1600"/>
              <a:t>14.000 personen lange tijd in verblijf opgevangen </a:t>
            </a:r>
            <a:endParaRPr sz="1600"/>
          </a:p>
          <a:p>
            <a:pPr marL="1828800" lvl="3" indent="-330200" algn="l" rtl="0">
              <a:lnSpc>
                <a:spcPct val="115000"/>
              </a:lnSpc>
              <a:spcBef>
                <a:spcPts val="0"/>
              </a:spcBef>
              <a:spcAft>
                <a:spcPts val="0"/>
              </a:spcAft>
              <a:buSzPts val="1600"/>
              <a:buChar char="●"/>
            </a:pPr>
            <a:r>
              <a:rPr lang="nl" sz="1600"/>
              <a:t>relatief weinig overlijdens </a:t>
            </a:r>
            <a:endParaRPr sz="1600"/>
          </a:p>
          <a:p>
            <a:pPr marL="1371600" lvl="2" indent="-330200" algn="l" rtl="0">
              <a:lnSpc>
                <a:spcPct val="115000"/>
              </a:lnSpc>
              <a:spcBef>
                <a:spcPts val="0"/>
              </a:spcBef>
              <a:spcAft>
                <a:spcPts val="0"/>
              </a:spcAft>
              <a:buSzPts val="1600"/>
              <a:buChar char="●"/>
            </a:pPr>
            <a:r>
              <a:rPr lang="nl" sz="1600"/>
              <a:t>ondersteuning van kwetsbare groepen thuis met heel veel creativiteit </a:t>
            </a:r>
            <a:endParaRPr sz="1600"/>
          </a:p>
          <a:p>
            <a:pPr marL="914400" lvl="1" indent="-342900" algn="l" rtl="0">
              <a:lnSpc>
                <a:spcPct val="115000"/>
              </a:lnSpc>
              <a:spcBef>
                <a:spcPts val="0"/>
              </a:spcBef>
              <a:spcAft>
                <a:spcPts val="0"/>
              </a:spcAft>
              <a:buSzPts val="1800"/>
              <a:buChar char="●"/>
            </a:pPr>
            <a:r>
              <a:rPr lang="nl" sz="1800"/>
              <a:t>Energiecrisis </a:t>
            </a:r>
            <a:endParaRPr sz="1800"/>
          </a:p>
          <a:p>
            <a:pPr marL="1371600" lvl="2" indent="-330200" algn="l" rtl="0">
              <a:lnSpc>
                <a:spcPct val="115000"/>
              </a:lnSpc>
              <a:spcBef>
                <a:spcPts val="0"/>
              </a:spcBef>
              <a:spcAft>
                <a:spcPts val="0"/>
              </a:spcAft>
              <a:buSzPts val="1600"/>
              <a:buChar char="●"/>
            </a:pPr>
            <a:r>
              <a:rPr lang="nl" sz="1600"/>
              <a:t>compensaties voor hogere facturen </a:t>
            </a:r>
            <a:endParaRPr sz="1600"/>
          </a:p>
          <a:p>
            <a:pPr marL="914400" lvl="0" indent="0" algn="l" rtl="0">
              <a:lnSpc>
                <a:spcPct val="115000"/>
              </a:lnSpc>
              <a:spcBef>
                <a:spcPts val="1600"/>
              </a:spcBef>
              <a:spcAft>
                <a:spcPts val="1600"/>
              </a:spcAft>
              <a:buSzPts val="1800"/>
              <a:buNone/>
            </a:pPr>
            <a:endParaRPr sz="1600"/>
          </a:p>
        </p:txBody>
      </p:sp>
      <p:sp>
        <p:nvSpPr>
          <p:cNvPr id="388" name="Google Shape;388;p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CIJFERS VAPH VIA PERIODIEKE RAPPORTERING - </a:t>
            </a:r>
            <a:r>
              <a:rPr lang="nl">
                <a:solidFill>
                  <a:schemeClr val="accent1"/>
                </a:solidFill>
              </a:rPr>
              <a:t>JAARVERSLAG</a:t>
            </a:r>
            <a:endParaRPr>
              <a:solidFill>
                <a:schemeClr val="accent1"/>
              </a:solidFill>
            </a:endParaRPr>
          </a:p>
        </p:txBody>
      </p:sp>
      <p:sp>
        <p:nvSpPr>
          <p:cNvPr id="684" name="Google Shape;684;p40"/>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u="sng">
                <a:solidFill>
                  <a:schemeClr val="hlink"/>
                </a:solidFill>
                <a:hlinkClick r:id="rId3"/>
              </a:rPr>
              <a:t>https://www.vaph.be/over-vaph/beleid-en-cijfers/cijfers</a:t>
            </a:r>
            <a:r>
              <a:rPr lang="nl" sz="1600"/>
              <a:t> </a:t>
            </a:r>
            <a:endParaRPr sz="1600"/>
          </a:p>
          <a:p>
            <a:pPr marL="0" lvl="0" indent="0" algn="l" rtl="0">
              <a:lnSpc>
                <a:spcPct val="115000"/>
              </a:lnSpc>
              <a:spcBef>
                <a:spcPts val="1600"/>
              </a:spcBef>
              <a:spcAft>
                <a:spcPts val="1600"/>
              </a:spcAft>
              <a:buSzPts val="1800"/>
              <a:buNone/>
            </a:pPr>
            <a:endParaRPr/>
          </a:p>
        </p:txBody>
      </p:sp>
      <p:sp>
        <p:nvSpPr>
          <p:cNvPr id="685" name="Google Shape;685;p4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40</a:t>
            </a:fld>
            <a:endParaRPr/>
          </a:p>
        </p:txBody>
      </p:sp>
      <p:pic>
        <p:nvPicPr>
          <p:cNvPr id="686" name="Google Shape;686;p40" title="Cijfers _ VAPH - Google Chrome 2024-10-25 08-44-42.m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8400" y="1462500"/>
            <a:ext cx="6307200" cy="3416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RTH</a:t>
            </a:r>
            <a:r>
              <a:rPr lang="nl">
                <a:solidFill>
                  <a:schemeClr val="accent1"/>
                </a:solidFill>
              </a:rPr>
              <a:t> - SITUATIE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2" name="Google Shape;692;p4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41</a:t>
            </a:fld>
            <a:endParaRPr/>
          </a:p>
        </p:txBody>
      </p:sp>
      <p:graphicFrame>
        <p:nvGraphicFramePr>
          <p:cNvPr id="693" name="Google Shape;693;p41"/>
          <p:cNvGraphicFramePr/>
          <p:nvPr/>
        </p:nvGraphicFramePr>
        <p:xfrm>
          <a:off x="431988" y="1017713"/>
          <a:ext cx="3000000" cy="3000000"/>
        </p:xfrm>
        <a:graphic>
          <a:graphicData uri="http://schemas.openxmlformats.org/drawingml/2006/table">
            <a:tbl>
              <a:tblPr>
                <a:noFill/>
                <a:tableStyleId>{90BFD11E-A09B-4F77-B1F6-6DB63EA9A570}</a:tableStyleId>
              </a:tblPr>
              <a:tblGrid>
                <a:gridCol w="2081425">
                  <a:extLst>
                    <a:ext uri="{9D8B030D-6E8A-4147-A177-3AD203B41FA5}">
                      <a16:colId xmlns:a16="http://schemas.microsoft.com/office/drawing/2014/main" val="20000"/>
                    </a:ext>
                  </a:extLst>
                </a:gridCol>
                <a:gridCol w="1489600">
                  <a:extLst>
                    <a:ext uri="{9D8B030D-6E8A-4147-A177-3AD203B41FA5}">
                      <a16:colId xmlns:a16="http://schemas.microsoft.com/office/drawing/2014/main" val="20001"/>
                    </a:ext>
                  </a:extLst>
                </a:gridCol>
                <a:gridCol w="1565950">
                  <a:extLst>
                    <a:ext uri="{9D8B030D-6E8A-4147-A177-3AD203B41FA5}">
                      <a16:colId xmlns:a16="http://schemas.microsoft.com/office/drawing/2014/main" val="20002"/>
                    </a:ext>
                  </a:extLst>
                </a:gridCol>
                <a:gridCol w="1594600">
                  <a:extLst>
                    <a:ext uri="{9D8B030D-6E8A-4147-A177-3AD203B41FA5}">
                      <a16:colId xmlns:a16="http://schemas.microsoft.com/office/drawing/2014/main" val="20003"/>
                    </a:ext>
                  </a:extLst>
                </a:gridCol>
                <a:gridCol w="1548450">
                  <a:extLst>
                    <a:ext uri="{9D8B030D-6E8A-4147-A177-3AD203B41FA5}">
                      <a16:colId xmlns:a16="http://schemas.microsoft.com/office/drawing/2014/main" val="20004"/>
                    </a:ext>
                  </a:extLst>
                </a:gridCol>
              </a:tblGrid>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RTH</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gemiddeld # punten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Limburg</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3.395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2,725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3.878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5.747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2,744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33.149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AANTAL BUDGETHOUDERS OP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9" name="Google Shape;699;p4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42</a:t>
            </a:fld>
            <a:endParaRPr/>
          </a:p>
        </p:txBody>
      </p:sp>
      <p:graphicFrame>
        <p:nvGraphicFramePr>
          <p:cNvPr id="700" name="Google Shape;700;p42"/>
          <p:cNvGraphicFramePr/>
          <p:nvPr/>
        </p:nvGraphicFramePr>
        <p:xfrm>
          <a:off x="432000" y="1017725"/>
          <a:ext cx="3000000" cy="3000000"/>
        </p:xfrm>
        <a:graphic>
          <a:graphicData uri="http://schemas.openxmlformats.org/drawingml/2006/table">
            <a:tbl>
              <a:tblPr>
                <a:noFill/>
                <a:tableStyleId>{90BFD11E-A09B-4F77-B1F6-6DB63EA9A570}</a:tableStyleId>
              </a:tblPr>
              <a:tblGrid>
                <a:gridCol w="2501575">
                  <a:extLst>
                    <a:ext uri="{9D8B030D-6E8A-4147-A177-3AD203B41FA5}">
                      <a16:colId xmlns:a16="http://schemas.microsoft.com/office/drawing/2014/main" val="20000"/>
                    </a:ext>
                  </a:extLst>
                </a:gridCol>
                <a:gridCol w="1829675">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gridCol w="1995050">
                  <a:extLst>
                    <a:ext uri="{9D8B030D-6E8A-4147-A177-3AD203B41FA5}">
                      <a16:colId xmlns:a16="http://schemas.microsoft.com/office/drawing/2014/main" val="20003"/>
                    </a:ext>
                  </a:extLst>
                </a:gridCol>
              </a:tblGrid>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PVB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Limburg</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4.385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6.574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NIEUWE TERBESCHIKKINGSTELLINGEN IN 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06" name="Google Shape;706;p4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43</a:t>
            </a:fld>
            <a:endParaRPr/>
          </a:p>
        </p:txBody>
      </p:sp>
      <p:graphicFrame>
        <p:nvGraphicFramePr>
          <p:cNvPr id="707" name="Google Shape;707;p43"/>
          <p:cNvGraphicFramePr/>
          <p:nvPr/>
        </p:nvGraphicFramePr>
        <p:xfrm>
          <a:off x="432000" y="1017713"/>
          <a:ext cx="3000000" cy="3000000"/>
        </p:xfrm>
        <a:graphic>
          <a:graphicData uri="http://schemas.openxmlformats.org/drawingml/2006/table">
            <a:tbl>
              <a:tblPr>
                <a:noFill/>
                <a:tableStyleId>{90BFD11E-A09B-4F77-B1F6-6DB63EA9A570}</a:tableStyleId>
              </a:tblPr>
              <a:tblGrid>
                <a:gridCol w="2236975">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795525">
                  <a:extLst>
                    <a:ext uri="{9D8B030D-6E8A-4147-A177-3AD203B41FA5}">
                      <a16:colId xmlns:a16="http://schemas.microsoft.com/office/drawing/2014/main" val="20002"/>
                    </a:ext>
                  </a:extLst>
                </a:gridCol>
                <a:gridCol w="767250">
                  <a:extLst>
                    <a:ext uri="{9D8B030D-6E8A-4147-A177-3AD203B41FA5}">
                      <a16:colId xmlns:a16="http://schemas.microsoft.com/office/drawing/2014/main" val="20003"/>
                    </a:ext>
                  </a:extLst>
                </a:gridCol>
                <a:gridCol w="786100">
                  <a:extLst>
                    <a:ext uri="{9D8B030D-6E8A-4147-A177-3AD203B41FA5}">
                      <a16:colId xmlns:a16="http://schemas.microsoft.com/office/drawing/2014/main" val="20004"/>
                    </a:ext>
                  </a:extLst>
                </a:gridCol>
                <a:gridCol w="682475">
                  <a:extLst>
                    <a:ext uri="{9D8B030D-6E8A-4147-A177-3AD203B41FA5}">
                      <a16:colId xmlns:a16="http://schemas.microsoft.com/office/drawing/2014/main" val="20005"/>
                    </a:ext>
                  </a:extLst>
                </a:gridCol>
                <a:gridCol w="790750">
                  <a:extLst>
                    <a:ext uri="{9D8B030D-6E8A-4147-A177-3AD203B41FA5}">
                      <a16:colId xmlns:a16="http://schemas.microsoft.com/office/drawing/2014/main" val="20006"/>
                    </a:ext>
                  </a:extLst>
                </a:gridCol>
                <a:gridCol w="679725">
                  <a:extLst>
                    <a:ext uri="{9D8B030D-6E8A-4147-A177-3AD203B41FA5}">
                      <a16:colId xmlns:a16="http://schemas.microsoft.com/office/drawing/2014/main" val="20007"/>
                    </a:ext>
                  </a:extLst>
                </a:gridCol>
                <a:gridCol w="689150">
                  <a:extLst>
                    <a:ext uri="{9D8B030D-6E8A-4147-A177-3AD203B41FA5}">
                      <a16:colId xmlns:a16="http://schemas.microsoft.com/office/drawing/2014/main" val="20008"/>
                    </a:ext>
                  </a:extLst>
                </a:gridCol>
              </a:tblGrid>
              <a:tr h="29137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ANT</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LIM</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OVL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BXL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WVL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Andere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Noodprocedure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101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Verlenging nood + na nood</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Maatschappelijke noodzaak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Spoedprocedure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MFC</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PAB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Prioriteitengroep 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Gedeeltelijke TBS PG 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24</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738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442</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694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 tov 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14,7%</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22,1%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bevolkingspercentage</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12,5%</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21,8%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PVB </a:t>
            </a:r>
            <a:r>
              <a:rPr lang="nl">
                <a:solidFill>
                  <a:schemeClr val="accent1"/>
                </a:solidFill>
              </a:rPr>
              <a:t>- AANTAL VRAGEN IN DE PRIORITEITENGROEPEN 30-6-2024</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13" name="Google Shape;713;p4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44</a:t>
            </a:fld>
            <a:endParaRPr/>
          </a:p>
        </p:txBody>
      </p:sp>
      <p:graphicFrame>
        <p:nvGraphicFramePr>
          <p:cNvPr id="714" name="Google Shape;714;p44"/>
          <p:cNvGraphicFramePr/>
          <p:nvPr/>
        </p:nvGraphicFramePr>
        <p:xfrm>
          <a:off x="432000" y="1017725"/>
          <a:ext cx="3000000" cy="3000000"/>
        </p:xfrm>
        <a:graphic>
          <a:graphicData uri="http://schemas.openxmlformats.org/drawingml/2006/table">
            <a:tbl>
              <a:tblPr>
                <a:noFill/>
                <a:tableStyleId>{90BFD11E-A09B-4F77-B1F6-6DB63EA9A570}</a:tableStyleId>
              </a:tblPr>
              <a:tblGrid>
                <a:gridCol w="2117550">
                  <a:extLst>
                    <a:ext uri="{9D8B030D-6E8A-4147-A177-3AD203B41FA5}">
                      <a16:colId xmlns:a16="http://schemas.microsoft.com/office/drawing/2014/main" val="20000"/>
                    </a:ext>
                  </a:extLst>
                </a:gridCol>
                <a:gridCol w="699175">
                  <a:extLst>
                    <a:ext uri="{9D8B030D-6E8A-4147-A177-3AD203B41FA5}">
                      <a16:colId xmlns:a16="http://schemas.microsoft.com/office/drawing/2014/main" val="20001"/>
                    </a:ext>
                  </a:extLst>
                </a:gridCol>
                <a:gridCol w="709950">
                  <a:extLst>
                    <a:ext uri="{9D8B030D-6E8A-4147-A177-3AD203B41FA5}">
                      <a16:colId xmlns:a16="http://schemas.microsoft.com/office/drawing/2014/main" val="20002"/>
                    </a:ext>
                  </a:extLst>
                </a:gridCol>
                <a:gridCol w="726250">
                  <a:extLst>
                    <a:ext uri="{9D8B030D-6E8A-4147-A177-3AD203B41FA5}">
                      <a16:colId xmlns:a16="http://schemas.microsoft.com/office/drawing/2014/main" val="20003"/>
                    </a:ext>
                  </a:extLst>
                </a:gridCol>
                <a:gridCol w="791900">
                  <a:extLst>
                    <a:ext uri="{9D8B030D-6E8A-4147-A177-3AD203B41FA5}">
                      <a16:colId xmlns:a16="http://schemas.microsoft.com/office/drawing/2014/main" val="20004"/>
                    </a:ext>
                  </a:extLst>
                </a:gridCol>
                <a:gridCol w="1632500">
                  <a:extLst>
                    <a:ext uri="{9D8B030D-6E8A-4147-A177-3AD203B41FA5}">
                      <a16:colId xmlns:a16="http://schemas.microsoft.com/office/drawing/2014/main" val="20005"/>
                    </a:ext>
                  </a:extLst>
                </a:gridCol>
                <a:gridCol w="1602675">
                  <a:extLst>
                    <a:ext uri="{9D8B030D-6E8A-4147-A177-3AD203B41FA5}">
                      <a16:colId xmlns:a16="http://schemas.microsoft.com/office/drawing/2014/main" val="20006"/>
                    </a:ext>
                  </a:extLst>
                </a:gridCol>
              </a:tblGrid>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1</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2</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3</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2.147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2.754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5.008</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Limburg</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55</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1.381</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1.803</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3.239</a:t>
                      </a:r>
                      <a:endParaRPr sz="1100" b="1"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18,2%</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12,5%</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2.005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3.415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1.176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2.449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 </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1.449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3.511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Andere</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93</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371*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7.634</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9.885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17.890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15" name="Google Shape;715;p44"/>
          <p:cNvSpPr txBox="1"/>
          <p:nvPr/>
        </p:nvSpPr>
        <p:spPr>
          <a:xfrm>
            <a:off x="432000" y="4178300"/>
            <a:ext cx="7237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2"/>
                </a:solidFill>
                <a:latin typeface="Calibri"/>
                <a:ea typeface="Calibri"/>
                <a:cs typeface="Calibri"/>
                <a:sym typeface="Calibri"/>
              </a:rPr>
              <a:t>*Op 15-8-2024 kregen 304 van de 371 een TBS PVB (met datum voor 1-1-2024)</a:t>
            </a:r>
            <a:endParaRPr sz="1300" b="0" i="0" u="none" strike="noStrike" cap="none">
              <a:solidFill>
                <a:schemeClr val="dk2"/>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TBS PVB - </a:t>
            </a:r>
            <a:r>
              <a:rPr lang="nl" sz="1800">
                <a:solidFill>
                  <a:schemeClr val="accent1"/>
                </a:solidFill>
              </a:rPr>
              <a:t>31 JAN 2024 VERGELEKEN MET 31 JAN 2018</a:t>
            </a:r>
            <a:endParaRPr sz="1800">
              <a:solidFill>
                <a:schemeClr val="accent1"/>
              </a:solidFill>
            </a:endParaRPr>
          </a:p>
        </p:txBody>
      </p:sp>
      <p:sp>
        <p:nvSpPr>
          <p:cNvPr id="721" name="Google Shape;721;p4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45</a:t>
            </a:fld>
            <a:endParaRPr/>
          </a:p>
        </p:txBody>
      </p:sp>
      <p:pic>
        <p:nvPicPr>
          <p:cNvPr id="722" name="Google Shape;722;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898601" cy="3988875"/>
          </a:xfrm>
          <a:prstGeom prst="rect">
            <a:avLst/>
          </a:prstGeom>
          <a:noFill/>
          <a:ln>
            <a:noFill/>
          </a:ln>
        </p:spPr>
      </p:pic>
      <p:sp>
        <p:nvSpPr>
          <p:cNvPr id="723" name="Google Shape;723;p45"/>
          <p:cNvSpPr txBox="1"/>
          <p:nvPr/>
        </p:nvSpPr>
        <p:spPr>
          <a:xfrm>
            <a:off x="6381750" y="1095375"/>
            <a:ext cx="245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21%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lichte daling bij doelgroepen met ernstige/diepe verstandelijke handicap → komen </a:t>
            </a:r>
            <a:r>
              <a:rPr lang="nl" sz="1200" b="1" i="0" u="sng" strike="noStrike" cap="none">
                <a:solidFill>
                  <a:schemeClr val="dk2"/>
                </a:solidFill>
                <a:latin typeface="Calibri"/>
                <a:ea typeface="Calibri"/>
                <a:cs typeface="Calibri"/>
                <a:sym typeface="Calibri"/>
              </a:rPr>
              <a:t>niet</a:t>
            </a:r>
            <a:r>
              <a:rPr lang="nl" sz="1200" b="1" i="0" u="none" strike="noStrike" cap="none">
                <a:solidFill>
                  <a:schemeClr val="dk2"/>
                </a:solidFill>
                <a:latin typeface="Calibri"/>
                <a:ea typeface="Calibri"/>
                <a:cs typeface="Calibri"/>
                <a:sym typeface="Calibri"/>
              </a:rPr>
              <a:t> </a:t>
            </a:r>
            <a:r>
              <a:rPr lang="nl" sz="1200" b="0" i="0" u="none" strike="noStrike" cap="none">
                <a:solidFill>
                  <a:schemeClr val="dk2"/>
                </a:solidFill>
                <a:latin typeface="Calibri"/>
                <a:ea typeface="Calibri"/>
                <a:cs typeface="Calibri"/>
                <a:sym typeface="Calibri"/>
              </a:rPr>
              <a:t>terecht in lagere prioriteringsgroepen</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verschuiving in doelgroep merkbaar → meer ASS en gecombineerde diagnoses, minder EDVH</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PAB </a:t>
            </a:r>
            <a:r>
              <a:rPr lang="nl">
                <a:solidFill>
                  <a:schemeClr val="accent1"/>
                </a:solidFill>
              </a:rPr>
              <a:t>- AANTAL BUDGETHOUDERS EN NIEUWE TOEKENNINGEN OP 31-12-2023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29" name="Google Shape;729;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46</a:t>
            </a:fld>
            <a:endParaRPr/>
          </a:p>
        </p:txBody>
      </p:sp>
      <p:graphicFrame>
        <p:nvGraphicFramePr>
          <p:cNvPr id="730" name="Google Shape;730;p46"/>
          <p:cNvGraphicFramePr/>
          <p:nvPr/>
        </p:nvGraphicFramePr>
        <p:xfrm>
          <a:off x="432000" y="1017725"/>
          <a:ext cx="3000000" cy="3000000"/>
        </p:xfrm>
        <a:graphic>
          <a:graphicData uri="http://schemas.openxmlformats.org/drawingml/2006/table">
            <a:tbl>
              <a:tblPr>
                <a:noFill/>
                <a:tableStyleId>{90BFD11E-A09B-4F77-B1F6-6DB63EA9A570}</a:tableStyleId>
              </a:tblPr>
              <a:tblGrid>
                <a:gridCol w="1937450">
                  <a:extLst>
                    <a:ext uri="{9D8B030D-6E8A-4147-A177-3AD203B41FA5}">
                      <a16:colId xmlns:a16="http://schemas.microsoft.com/office/drawing/2014/main" val="20000"/>
                    </a:ext>
                  </a:extLst>
                </a:gridCol>
                <a:gridCol w="1504050">
                  <a:extLst>
                    <a:ext uri="{9D8B030D-6E8A-4147-A177-3AD203B41FA5}">
                      <a16:colId xmlns:a16="http://schemas.microsoft.com/office/drawing/2014/main" val="20001"/>
                    </a:ext>
                  </a:extLst>
                </a:gridCol>
                <a:gridCol w="904475">
                  <a:extLst>
                    <a:ext uri="{9D8B030D-6E8A-4147-A177-3AD203B41FA5}">
                      <a16:colId xmlns:a16="http://schemas.microsoft.com/office/drawing/2014/main" val="20002"/>
                    </a:ext>
                  </a:extLst>
                </a:gridCol>
                <a:gridCol w="1552600">
                  <a:extLst>
                    <a:ext uri="{9D8B030D-6E8A-4147-A177-3AD203B41FA5}">
                      <a16:colId xmlns:a16="http://schemas.microsoft.com/office/drawing/2014/main" val="20003"/>
                    </a:ext>
                  </a:extLst>
                </a:gridCol>
                <a:gridCol w="887175">
                  <a:extLst>
                    <a:ext uri="{9D8B030D-6E8A-4147-A177-3AD203B41FA5}">
                      <a16:colId xmlns:a16="http://schemas.microsoft.com/office/drawing/2014/main" val="20004"/>
                    </a:ext>
                  </a:extLst>
                </a:gridCol>
                <a:gridCol w="1494225">
                  <a:extLst>
                    <a:ext uri="{9D8B030D-6E8A-4147-A177-3AD203B41FA5}">
                      <a16:colId xmlns:a16="http://schemas.microsoft.com/office/drawing/2014/main" val="20005"/>
                    </a:ext>
                  </a:extLst>
                </a:gridCol>
              </a:tblGrid>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budgethouders PAB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nieuwe toekenningen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30,1%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Limburg</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595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23,3%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203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27,2%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2.552</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747</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MFC </a:t>
            </a:r>
            <a:r>
              <a:rPr lang="nl">
                <a:solidFill>
                  <a:schemeClr val="accent1"/>
                </a:solidFill>
              </a:rPr>
              <a:t>- AANTAL KINDEREN MET MFC-ONDERSTEUNING IN 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36" name="Google Shape;736;p4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47</a:t>
            </a:fld>
            <a:endParaRPr/>
          </a:p>
        </p:txBody>
      </p:sp>
      <p:graphicFrame>
        <p:nvGraphicFramePr>
          <p:cNvPr id="737" name="Google Shape;737;p47"/>
          <p:cNvGraphicFramePr/>
          <p:nvPr/>
        </p:nvGraphicFramePr>
        <p:xfrm>
          <a:off x="432013" y="1017725"/>
          <a:ext cx="3000000" cy="3000000"/>
        </p:xfrm>
        <a:graphic>
          <a:graphicData uri="http://schemas.openxmlformats.org/drawingml/2006/table">
            <a:tbl>
              <a:tblPr>
                <a:noFill/>
                <a:tableStyleId>{90BFD11E-A09B-4F77-B1F6-6DB63EA9A570}</a:tableStyleId>
              </a:tblPr>
              <a:tblGrid>
                <a:gridCol w="2194325">
                  <a:extLst>
                    <a:ext uri="{9D8B030D-6E8A-4147-A177-3AD203B41FA5}">
                      <a16:colId xmlns:a16="http://schemas.microsoft.com/office/drawing/2014/main" val="20000"/>
                    </a:ext>
                  </a:extLst>
                </a:gridCol>
                <a:gridCol w="2299475">
                  <a:extLst>
                    <a:ext uri="{9D8B030D-6E8A-4147-A177-3AD203B41FA5}">
                      <a16:colId xmlns:a16="http://schemas.microsoft.com/office/drawing/2014/main" val="20001"/>
                    </a:ext>
                  </a:extLst>
                </a:gridCol>
                <a:gridCol w="1946175">
                  <a:extLst>
                    <a:ext uri="{9D8B030D-6E8A-4147-A177-3AD203B41FA5}">
                      <a16:colId xmlns:a16="http://schemas.microsoft.com/office/drawing/2014/main" val="20002"/>
                    </a:ext>
                  </a:extLst>
                </a:gridCol>
                <a:gridCol w="1840000">
                  <a:extLst>
                    <a:ext uri="{9D8B030D-6E8A-4147-A177-3AD203B41FA5}">
                      <a16:colId xmlns:a16="http://schemas.microsoft.com/office/drawing/2014/main" val="20003"/>
                    </a:ext>
                  </a:extLst>
                </a:gridCol>
              </a:tblGrid>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kinderen en jongeren met MFC-ondersteuning</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Limburg</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1.482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2.653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10.529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MFC - </a:t>
            </a:r>
            <a:r>
              <a:rPr lang="nl" sz="1800">
                <a:solidFill>
                  <a:schemeClr val="accent1"/>
                </a:solidFill>
              </a:rPr>
              <a:t>31 DEC 2023 VERGELEKEN MET 31 DEC 2019</a:t>
            </a:r>
            <a:endParaRPr sz="1800">
              <a:solidFill>
                <a:schemeClr val="accent1"/>
              </a:solidFill>
            </a:endParaRPr>
          </a:p>
        </p:txBody>
      </p:sp>
      <p:sp>
        <p:nvSpPr>
          <p:cNvPr id="743" name="Google Shape;743;p4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48</a:t>
            </a:fld>
            <a:endParaRPr/>
          </a:p>
        </p:txBody>
      </p:sp>
      <p:pic>
        <p:nvPicPr>
          <p:cNvPr id="744" name="Google Shape;744;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6366402" cy="3820975"/>
          </a:xfrm>
          <a:prstGeom prst="rect">
            <a:avLst/>
          </a:prstGeom>
          <a:noFill/>
          <a:ln>
            <a:noFill/>
          </a:ln>
        </p:spPr>
      </p:pic>
      <p:sp>
        <p:nvSpPr>
          <p:cNvPr id="745" name="Google Shape;745;p48"/>
          <p:cNvSpPr txBox="1"/>
          <p:nvPr/>
        </p:nvSpPr>
        <p:spPr>
          <a:xfrm>
            <a:off x="6695575" y="1104900"/>
            <a:ext cx="23337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afname van het aantal unieke cliënten met MFC ondersteuning </a:t>
            </a:r>
            <a:r>
              <a:rPr lang="nl" sz="1200" b="0" i="0" u="none" strike="noStrike" cap="none">
                <a:solidFill>
                  <a:schemeClr val="dk2"/>
                </a:solidFill>
                <a:latin typeface="Calibri"/>
                <a:ea typeface="Calibri"/>
                <a:cs typeface="Calibri"/>
                <a:sym typeface="Calibri"/>
              </a:rPr>
              <a:t>van -3%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grootste dalingen in doelgroepen MVH + psychische en GES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PAB - </a:t>
            </a:r>
            <a:r>
              <a:rPr lang="nl" sz="1800">
                <a:solidFill>
                  <a:schemeClr val="accent1"/>
                </a:solidFill>
              </a:rPr>
              <a:t>31 DEC 2023 VERGELEKEN MET 31 DEC 2019</a:t>
            </a:r>
            <a:endParaRPr sz="1800">
              <a:solidFill>
                <a:schemeClr val="accent1"/>
              </a:solidFill>
            </a:endParaRPr>
          </a:p>
        </p:txBody>
      </p:sp>
      <p:sp>
        <p:nvSpPr>
          <p:cNvPr id="751" name="Google Shape;751;p4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49</a:t>
            </a:fld>
            <a:endParaRPr/>
          </a:p>
        </p:txBody>
      </p:sp>
      <p:pic>
        <p:nvPicPr>
          <p:cNvPr id="752" name="Google Shape;752;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978576" cy="3820975"/>
          </a:xfrm>
          <a:prstGeom prst="rect">
            <a:avLst/>
          </a:prstGeom>
          <a:noFill/>
          <a:ln>
            <a:noFill/>
          </a:ln>
        </p:spPr>
      </p:pic>
      <p:sp>
        <p:nvSpPr>
          <p:cNvPr id="753" name="Google Shape;753;p49"/>
          <p:cNvSpPr txBox="1"/>
          <p:nvPr/>
        </p:nvSpPr>
        <p:spPr>
          <a:xfrm>
            <a:off x="6695575" y="1104900"/>
            <a:ext cx="2333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131%</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enorme stijging LVH+ASS van 3 naar 80 personen</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94" name="Google Shape;39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Zorginvesteringsplan zomer 2021 </a:t>
            </a:r>
            <a:endParaRPr sz="1800"/>
          </a:p>
          <a:p>
            <a:pPr marL="1371600" lvl="2" indent="-330200" algn="l" rtl="0">
              <a:lnSpc>
                <a:spcPct val="115000"/>
              </a:lnSpc>
              <a:spcBef>
                <a:spcPts val="0"/>
              </a:spcBef>
              <a:spcAft>
                <a:spcPts val="0"/>
              </a:spcAft>
              <a:buSzPts val="1600"/>
              <a:buChar char="●"/>
            </a:pPr>
            <a:r>
              <a:rPr lang="nl" sz="1600"/>
              <a:t>sneller ter beschikking stellen van de extra middelen voor 2021 - 2024 en efficiëntiewinsten bij de inzet van de middelen  </a:t>
            </a:r>
            <a:endParaRPr sz="1600"/>
          </a:p>
          <a:p>
            <a:pPr marL="1828800" lvl="3" indent="-330200" algn="l" rtl="0">
              <a:lnSpc>
                <a:spcPct val="115000"/>
              </a:lnSpc>
              <a:spcBef>
                <a:spcPts val="0"/>
              </a:spcBef>
              <a:spcAft>
                <a:spcPts val="0"/>
              </a:spcAft>
              <a:buSzPts val="1600"/>
              <a:buChar char="●"/>
            </a:pPr>
            <a:r>
              <a:rPr lang="nl" sz="1600"/>
              <a:t>PG 1 : TBS binnen de 18 maanden </a:t>
            </a:r>
            <a:endParaRPr sz="1600"/>
          </a:p>
          <a:p>
            <a:pPr marL="1828800" lvl="3" indent="-330200" algn="l" rtl="0">
              <a:lnSpc>
                <a:spcPct val="115000"/>
              </a:lnSpc>
              <a:spcBef>
                <a:spcPts val="0"/>
              </a:spcBef>
              <a:spcAft>
                <a:spcPts val="0"/>
              </a:spcAft>
              <a:buSzPts val="1600"/>
              <a:buChar char="●"/>
            </a:pPr>
            <a:r>
              <a:rPr lang="nl" sz="1600"/>
              <a:t>PG 2 : experiment deelbudgetten </a:t>
            </a:r>
            <a:endParaRPr sz="1600"/>
          </a:p>
          <a:p>
            <a:pPr marL="1828800" lvl="3" indent="-330200" algn="l" rtl="0">
              <a:lnSpc>
                <a:spcPct val="115000"/>
              </a:lnSpc>
              <a:spcBef>
                <a:spcPts val="0"/>
              </a:spcBef>
              <a:spcAft>
                <a:spcPts val="0"/>
              </a:spcAft>
              <a:buSzPts val="1600"/>
              <a:buChar char="●"/>
            </a:pPr>
            <a:r>
              <a:rPr lang="nl" sz="1600"/>
              <a:t>pilootfase RTH </a:t>
            </a:r>
            <a:endParaRPr sz="1600"/>
          </a:p>
          <a:p>
            <a:pPr marL="914400" lvl="1" indent="-342900" algn="l" rtl="0">
              <a:lnSpc>
                <a:spcPct val="115000"/>
              </a:lnSpc>
              <a:spcBef>
                <a:spcPts val="0"/>
              </a:spcBef>
              <a:spcAft>
                <a:spcPts val="0"/>
              </a:spcAft>
              <a:buSzPts val="1800"/>
              <a:buChar char="●"/>
            </a:pPr>
            <a:r>
              <a:rPr lang="nl" sz="1800"/>
              <a:t>2023 - 2024 </a:t>
            </a:r>
            <a:endParaRPr sz="1800"/>
          </a:p>
          <a:p>
            <a:pPr marL="1371600" lvl="2" indent="-330200" algn="l" rtl="0">
              <a:lnSpc>
                <a:spcPct val="115000"/>
              </a:lnSpc>
              <a:spcBef>
                <a:spcPts val="0"/>
              </a:spcBef>
              <a:spcAft>
                <a:spcPts val="0"/>
              </a:spcAft>
              <a:buSzPts val="1600"/>
              <a:buChar char="●"/>
            </a:pPr>
            <a:r>
              <a:rPr lang="nl" sz="1600"/>
              <a:t>inkanteling onderwijsinternaten (16 nieuwe MFC’s) </a:t>
            </a:r>
            <a:endParaRPr sz="1600"/>
          </a:p>
          <a:p>
            <a:pPr marL="1371600" lvl="2" indent="-330200" algn="l" rtl="0">
              <a:lnSpc>
                <a:spcPct val="115000"/>
              </a:lnSpc>
              <a:spcBef>
                <a:spcPts val="0"/>
              </a:spcBef>
              <a:spcAft>
                <a:spcPts val="0"/>
              </a:spcAft>
              <a:buSzPts val="1600"/>
              <a:buChar char="●"/>
            </a:pPr>
            <a:r>
              <a:rPr lang="nl" sz="1600"/>
              <a:t>crisis- en investeringsplan minderjarigen </a:t>
            </a:r>
            <a:endParaRPr sz="1600"/>
          </a:p>
          <a:p>
            <a:pPr marL="1371600" lvl="2" indent="-330200" algn="l" rtl="0">
              <a:lnSpc>
                <a:spcPct val="115000"/>
              </a:lnSpc>
              <a:spcBef>
                <a:spcPts val="0"/>
              </a:spcBef>
              <a:spcAft>
                <a:spcPts val="0"/>
              </a:spcAft>
              <a:buSzPts val="1600"/>
              <a:buChar char="●"/>
            </a:pPr>
            <a:r>
              <a:rPr lang="nl" sz="1600"/>
              <a:t>aanpak crisis meerderjarigen </a:t>
            </a:r>
            <a:endParaRPr sz="1600"/>
          </a:p>
        </p:txBody>
      </p:sp>
      <p:sp>
        <p:nvSpPr>
          <p:cNvPr id="395" name="Google Shape;395;p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PERSONEN MET EEN NAH</a:t>
            </a:r>
            <a:r>
              <a:rPr lang="nl" sz="1800">
                <a:solidFill>
                  <a:schemeClr val="accent1"/>
                </a:solidFill>
              </a:rPr>
              <a:t> - SITUATIE 30-6-2024</a:t>
            </a:r>
            <a:endParaRPr sz="1600" b="0">
              <a:solidFill>
                <a:schemeClr val="dk2"/>
              </a:solidFill>
            </a:endParaRPr>
          </a:p>
          <a:p>
            <a:pPr marL="0" lvl="0" indent="0" algn="l" rtl="0">
              <a:lnSpc>
                <a:spcPct val="100000"/>
              </a:lnSpc>
              <a:spcBef>
                <a:spcPts val="0"/>
              </a:spcBef>
              <a:spcAft>
                <a:spcPts val="0"/>
              </a:spcAft>
              <a:buSzPts val="2000"/>
              <a:buNone/>
            </a:pPr>
            <a:endParaRPr sz="1800">
              <a:solidFill>
                <a:schemeClr val="accent1"/>
              </a:solidFill>
            </a:endParaRPr>
          </a:p>
        </p:txBody>
      </p:sp>
      <p:sp>
        <p:nvSpPr>
          <p:cNvPr id="759" name="Google Shape;759;p50"/>
          <p:cNvSpPr txBox="1">
            <a:spLocks noGrp="1"/>
          </p:cNvSpPr>
          <p:nvPr>
            <p:ph type="body" idx="1"/>
          </p:nvPr>
        </p:nvSpPr>
        <p:spPr>
          <a:xfrm>
            <a:off x="311700" y="110110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15-10-2018</a:t>
            </a:r>
            <a:endParaRPr/>
          </a:p>
          <a:p>
            <a:pPr marL="457200" lvl="0" indent="-330200" algn="l" rtl="0">
              <a:lnSpc>
                <a:spcPct val="115000"/>
              </a:lnSpc>
              <a:spcBef>
                <a:spcPts val="0"/>
              </a:spcBef>
              <a:spcAft>
                <a:spcPts val="0"/>
              </a:spcAft>
              <a:buClr>
                <a:schemeClr val="dk2"/>
              </a:buClr>
              <a:buSzPts val="1600"/>
              <a:buChar char="●"/>
            </a:pPr>
            <a:r>
              <a:rPr lang="nl" sz="1600"/>
              <a:t>163 goedgekeurde aanvragen</a:t>
            </a:r>
            <a:endParaRPr sz="1600"/>
          </a:p>
          <a:p>
            <a:pPr marL="914400" lvl="1" indent="-330200" algn="l" rtl="0">
              <a:lnSpc>
                <a:spcPct val="115000"/>
              </a:lnSpc>
              <a:spcBef>
                <a:spcPts val="0"/>
              </a:spcBef>
              <a:spcAft>
                <a:spcPts val="0"/>
              </a:spcAft>
              <a:buClr>
                <a:schemeClr val="dk2"/>
              </a:buClr>
              <a:buSzPts val="1600"/>
              <a:buChar char="○"/>
            </a:pPr>
            <a:r>
              <a:rPr lang="nl" sz="1600"/>
              <a:t>142 opnames in VZA</a:t>
            </a:r>
            <a:endParaRPr sz="1600"/>
          </a:p>
          <a:p>
            <a:pPr marL="914400" lvl="1" indent="-330200" algn="l" rtl="0">
              <a:lnSpc>
                <a:spcPct val="115000"/>
              </a:lnSpc>
              <a:spcBef>
                <a:spcPts val="0"/>
              </a:spcBef>
              <a:spcAft>
                <a:spcPts val="0"/>
              </a:spcAft>
              <a:buClr>
                <a:schemeClr val="dk2"/>
              </a:buClr>
              <a:buSzPts val="1600"/>
              <a:buChar char="○"/>
            </a:pPr>
            <a:r>
              <a:rPr lang="nl" sz="1600"/>
              <a:t>17 goedgekeurde aanvragen zonder oplossing </a:t>
            </a:r>
            <a:endParaRPr sz="1600"/>
          </a:p>
          <a:p>
            <a:pPr marL="457200" lvl="0" indent="-330200" algn="l" rtl="0">
              <a:lnSpc>
                <a:spcPct val="115000"/>
              </a:lnSpc>
              <a:spcBef>
                <a:spcPts val="0"/>
              </a:spcBef>
              <a:spcAft>
                <a:spcPts val="0"/>
              </a:spcAft>
              <a:buClr>
                <a:schemeClr val="dk2"/>
              </a:buClr>
              <a:buSzPts val="1600"/>
              <a:buChar char="●"/>
            </a:pPr>
            <a:r>
              <a:rPr lang="nl" sz="1600"/>
              <a:t>139 goedkeuringen zijn reeds stopgezet </a:t>
            </a:r>
            <a:endParaRPr sz="1600"/>
          </a:p>
          <a:p>
            <a:pPr marL="914400" lvl="1" indent="-330200" algn="l" rtl="0">
              <a:lnSpc>
                <a:spcPct val="115000"/>
              </a:lnSpc>
              <a:spcBef>
                <a:spcPts val="0"/>
              </a:spcBef>
              <a:spcAft>
                <a:spcPts val="0"/>
              </a:spcAft>
              <a:buClr>
                <a:schemeClr val="dk2"/>
              </a:buClr>
              <a:buSzPts val="1600"/>
              <a:buChar char="○"/>
            </a:pPr>
            <a:r>
              <a:rPr lang="nl" sz="1600"/>
              <a:t>105 dankzij doorstroom PVB</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&lt;5 zoekende naar een oplossing</a:t>
            </a:r>
            <a:endParaRPr sz="1600"/>
          </a:p>
          <a:p>
            <a:pPr marL="457200" lvl="0" indent="-330200" algn="l" rtl="0">
              <a:lnSpc>
                <a:spcPct val="115000"/>
              </a:lnSpc>
              <a:spcBef>
                <a:spcPts val="0"/>
              </a:spcBef>
              <a:spcAft>
                <a:spcPts val="0"/>
              </a:spcAft>
              <a:buClr>
                <a:schemeClr val="dk2"/>
              </a:buClr>
              <a:buSzPts val="1600"/>
              <a:buChar char="●"/>
            </a:pPr>
            <a:r>
              <a:rPr lang="nl" sz="1600"/>
              <a:t>21 actieve bestedingen </a:t>
            </a:r>
            <a:endParaRPr sz="1600"/>
          </a:p>
          <a:p>
            <a:pPr marL="457200" lvl="0" indent="-330200" algn="l" rtl="0">
              <a:lnSpc>
                <a:spcPct val="115000"/>
              </a:lnSpc>
              <a:spcBef>
                <a:spcPts val="0"/>
              </a:spcBef>
              <a:spcAft>
                <a:spcPts val="0"/>
              </a:spcAft>
              <a:buClr>
                <a:schemeClr val="dk2"/>
              </a:buClr>
              <a:buSzPts val="1600"/>
              <a:buChar char="●"/>
            </a:pPr>
            <a:r>
              <a:rPr lang="nl" sz="1600"/>
              <a:t>nog 32 beschikbare budgetten </a:t>
            </a:r>
            <a:endParaRPr sz="1600"/>
          </a:p>
          <a:p>
            <a:pPr marL="0" lvl="0" indent="0" algn="l" rtl="0">
              <a:lnSpc>
                <a:spcPct val="115000"/>
              </a:lnSpc>
              <a:spcBef>
                <a:spcPts val="1600"/>
              </a:spcBef>
              <a:spcAft>
                <a:spcPts val="1600"/>
              </a:spcAft>
              <a:buSzPts val="1800"/>
              <a:buNone/>
            </a:pPr>
            <a:endParaRPr/>
          </a:p>
        </p:txBody>
      </p:sp>
      <p:sp>
        <p:nvSpPr>
          <p:cNvPr id="760" name="Google Shape;760;p5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66" name="Google Shape;76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51</a:t>
            </a:fld>
            <a:endParaRPr/>
          </a:p>
        </p:txBody>
      </p:sp>
      <p:graphicFrame>
        <p:nvGraphicFramePr>
          <p:cNvPr id="767" name="Google Shape;767;p51"/>
          <p:cNvGraphicFramePr/>
          <p:nvPr/>
        </p:nvGraphicFramePr>
        <p:xfrm>
          <a:off x="484395" y="1017731"/>
          <a:ext cx="3000000" cy="3000000"/>
        </p:xfrm>
        <a:graphic>
          <a:graphicData uri="http://schemas.openxmlformats.org/drawingml/2006/table">
            <a:tbl>
              <a:tblPr>
                <a:noFill/>
                <a:tableStyleId>{90BFD11E-A09B-4F77-B1F6-6DB63EA9A570}</a:tableStyleId>
              </a:tblPr>
              <a:tblGrid>
                <a:gridCol w="1596975">
                  <a:extLst>
                    <a:ext uri="{9D8B030D-6E8A-4147-A177-3AD203B41FA5}">
                      <a16:colId xmlns:a16="http://schemas.microsoft.com/office/drawing/2014/main" val="20000"/>
                    </a:ext>
                  </a:extLst>
                </a:gridCol>
                <a:gridCol w="1520350">
                  <a:extLst>
                    <a:ext uri="{9D8B030D-6E8A-4147-A177-3AD203B41FA5}">
                      <a16:colId xmlns:a16="http://schemas.microsoft.com/office/drawing/2014/main" val="20001"/>
                    </a:ext>
                  </a:extLst>
                </a:gridCol>
                <a:gridCol w="1324750">
                  <a:extLst>
                    <a:ext uri="{9D8B030D-6E8A-4147-A177-3AD203B41FA5}">
                      <a16:colId xmlns:a16="http://schemas.microsoft.com/office/drawing/2014/main" val="20002"/>
                    </a:ext>
                  </a:extLst>
                </a:gridCol>
                <a:gridCol w="76575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gridCol w="715775">
                  <a:extLst>
                    <a:ext uri="{9D8B030D-6E8A-4147-A177-3AD203B41FA5}">
                      <a16:colId xmlns:a16="http://schemas.microsoft.com/office/drawing/2014/main" val="20005"/>
                    </a:ext>
                  </a:extLst>
                </a:gridCol>
                <a:gridCol w="715775">
                  <a:extLst>
                    <a:ext uri="{9D8B030D-6E8A-4147-A177-3AD203B41FA5}">
                      <a16:colId xmlns:a16="http://schemas.microsoft.com/office/drawing/2014/main" val="20006"/>
                    </a:ext>
                  </a:extLst>
                </a:gridCol>
                <a:gridCol w="715775">
                  <a:extLst>
                    <a:ext uri="{9D8B030D-6E8A-4147-A177-3AD203B41FA5}">
                      <a16:colId xmlns:a16="http://schemas.microsoft.com/office/drawing/2014/main" val="20007"/>
                    </a:ext>
                  </a:extLst>
                </a:gridCol>
              </a:tblGrid>
              <a:tr h="307625">
                <a:tc rowSpan="2">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oplossingen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stopgezet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40000">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admin.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overleden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PVB</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vrijwillig</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29</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163</a:t>
                      </a:r>
                      <a:endParaRPr sz="1100" b="1"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142</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139</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73" name="Google Shape;77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52</a:t>
            </a:fld>
            <a:endParaRPr/>
          </a:p>
        </p:txBody>
      </p:sp>
      <p:pic>
        <p:nvPicPr>
          <p:cNvPr id="774" name="Google Shape;774;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8975" y="1111938"/>
            <a:ext cx="5226051" cy="29196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3"/>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GEÏNTERNEERDEN MET EEN HANDICAP - </a:t>
            </a:r>
            <a:r>
              <a:rPr lang="nl" sz="1800">
                <a:solidFill>
                  <a:schemeClr val="accent1"/>
                </a:solidFill>
              </a:rPr>
              <a:t>SITUATIE 30-6-2024</a:t>
            </a:r>
            <a:endParaRPr sz="1800">
              <a:solidFill>
                <a:srgbClr val="FF0000"/>
              </a:solidFill>
            </a:endParaRPr>
          </a:p>
        </p:txBody>
      </p:sp>
      <p:sp>
        <p:nvSpPr>
          <p:cNvPr id="780" name="Google Shape;780;p5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53</a:t>
            </a:fld>
            <a:endParaRPr/>
          </a:p>
        </p:txBody>
      </p:sp>
      <p:sp>
        <p:nvSpPr>
          <p:cNvPr id="781" name="Google Shape;781;p53"/>
          <p:cNvSpPr txBox="1">
            <a:spLocks noGrp="1"/>
          </p:cNvSpPr>
          <p:nvPr>
            <p:ph type="body" idx="1"/>
          </p:nvPr>
        </p:nvSpPr>
        <p:spPr>
          <a:xfrm>
            <a:off x="378375" y="107245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1-1-2019</a:t>
            </a:r>
            <a:endParaRPr/>
          </a:p>
          <a:p>
            <a:pPr marL="457200" lvl="0" indent="-330200" algn="l" rtl="0">
              <a:lnSpc>
                <a:spcPct val="115000"/>
              </a:lnSpc>
              <a:spcBef>
                <a:spcPts val="0"/>
              </a:spcBef>
              <a:spcAft>
                <a:spcPts val="0"/>
              </a:spcAft>
              <a:buClr>
                <a:schemeClr val="dk2"/>
              </a:buClr>
              <a:buSzPts val="1600"/>
              <a:buChar char="●"/>
            </a:pPr>
            <a:r>
              <a:rPr lang="nl" sz="1600"/>
              <a:t>498 aanvragen waarvan 403 werden goedgekeurd</a:t>
            </a:r>
            <a:endParaRPr sz="1600"/>
          </a:p>
          <a:p>
            <a:pPr marL="914400" lvl="1" indent="-330200" algn="l" rtl="0">
              <a:lnSpc>
                <a:spcPct val="115000"/>
              </a:lnSpc>
              <a:spcBef>
                <a:spcPts val="0"/>
              </a:spcBef>
              <a:spcAft>
                <a:spcPts val="0"/>
              </a:spcAft>
              <a:buClr>
                <a:schemeClr val="dk2"/>
              </a:buClr>
              <a:buSzPts val="1600"/>
              <a:buChar char="○"/>
            </a:pPr>
            <a:r>
              <a:rPr lang="nl" sz="1600"/>
              <a:t>287 unieke dossiers</a:t>
            </a:r>
            <a:endParaRPr sz="1600"/>
          </a:p>
          <a:p>
            <a:pPr marL="914400" lvl="1" indent="-330200" algn="l" rtl="0">
              <a:lnSpc>
                <a:spcPct val="115000"/>
              </a:lnSpc>
              <a:spcBef>
                <a:spcPts val="0"/>
              </a:spcBef>
              <a:spcAft>
                <a:spcPts val="0"/>
              </a:spcAft>
              <a:buClr>
                <a:schemeClr val="dk2"/>
              </a:buClr>
              <a:buSzPts val="1600"/>
              <a:buChar char="○"/>
            </a:pPr>
            <a:r>
              <a:rPr lang="nl" sz="1600"/>
              <a:t>hoofdzakelijk aanvragen voor modules WO/DO (+) en FOR VAPH</a:t>
            </a:r>
            <a:endParaRPr sz="1600"/>
          </a:p>
          <a:p>
            <a:pPr marL="914400" lvl="1" indent="-330200" algn="l" rtl="0">
              <a:lnSpc>
                <a:spcPct val="115000"/>
              </a:lnSpc>
              <a:spcBef>
                <a:spcPts val="0"/>
              </a:spcBef>
              <a:spcAft>
                <a:spcPts val="0"/>
              </a:spcAft>
              <a:buClr>
                <a:schemeClr val="dk2"/>
              </a:buClr>
              <a:buSzPts val="1600"/>
              <a:buChar char="○"/>
            </a:pPr>
            <a:r>
              <a:rPr lang="nl" sz="1600"/>
              <a:t>koploper aantal aanvragen en goedkeuringen is Oost-Vlaanderen</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47 geïnterneerden doorgestroomd van directe financiering naar PVB</a:t>
            </a:r>
            <a:endParaRPr sz="1600"/>
          </a:p>
          <a:p>
            <a:pPr marL="457200" lvl="0" indent="-330200" algn="l" rtl="0">
              <a:lnSpc>
                <a:spcPct val="115000"/>
              </a:lnSpc>
              <a:spcBef>
                <a:spcPts val="0"/>
              </a:spcBef>
              <a:spcAft>
                <a:spcPts val="0"/>
              </a:spcAft>
              <a:buClr>
                <a:schemeClr val="dk2"/>
              </a:buClr>
              <a:buSzPts val="1600"/>
              <a:buChar char="●"/>
            </a:pPr>
            <a:r>
              <a:rPr lang="nl" sz="1600"/>
              <a:t>37 zoekende naar een oplossing (28 VZA en 9 FOR VAPH)</a:t>
            </a:r>
            <a:endParaRPr sz="1600"/>
          </a:p>
          <a:p>
            <a:pPr marL="457200" lvl="0" indent="-330200" algn="l" rtl="0">
              <a:lnSpc>
                <a:spcPct val="115000"/>
              </a:lnSpc>
              <a:spcBef>
                <a:spcPts val="0"/>
              </a:spcBef>
              <a:spcAft>
                <a:spcPts val="0"/>
              </a:spcAft>
              <a:buClr>
                <a:schemeClr val="dk2"/>
              </a:buClr>
              <a:buSzPts val="1600"/>
              <a:buChar char="●"/>
            </a:pPr>
            <a:r>
              <a:rPr lang="nl" sz="1600"/>
              <a:t>50 opnames in FOR VAPH en 77 in VZA (actieve bestedingen)</a:t>
            </a:r>
            <a:endParaRPr sz="1600"/>
          </a:p>
          <a:p>
            <a:pPr marL="457200" lvl="0" indent="-330200" algn="l" rtl="0">
              <a:lnSpc>
                <a:spcPct val="115000"/>
              </a:lnSpc>
              <a:spcBef>
                <a:spcPts val="0"/>
              </a:spcBef>
              <a:spcAft>
                <a:spcPts val="0"/>
              </a:spcAft>
              <a:buClr>
                <a:schemeClr val="dk2"/>
              </a:buClr>
              <a:buSzPts val="1600"/>
              <a:buChar char="●"/>
            </a:pPr>
            <a:r>
              <a:rPr lang="nl" sz="1600"/>
              <a:t>62% van het beschikbare budget werd ingezet / besteed</a:t>
            </a:r>
            <a:endParaRPr sz="1600"/>
          </a:p>
          <a:p>
            <a:pPr marL="0" lvl="0" indent="0" algn="l" rtl="0">
              <a:lnSpc>
                <a:spcPct val="115000"/>
              </a:lnSpc>
              <a:spcBef>
                <a:spcPts val="1600"/>
              </a:spcBef>
              <a:spcAft>
                <a:spcPts val="1600"/>
              </a:spcAft>
              <a:buSzPts val="1800"/>
              <a:buNone/>
            </a:pPr>
            <a:endParaRPr sz="17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GEÏNTERNEERDEN: CIJFERS VOOR </a:t>
            </a:r>
            <a:r>
              <a:rPr lang="nl" sz="1800">
                <a:solidFill>
                  <a:schemeClr val="accent1"/>
                </a:solidFill>
              </a:rPr>
              <a:t>VLAANDEREN </a:t>
            </a:r>
            <a:endParaRPr sz="1800">
              <a:solidFill>
                <a:schemeClr val="accent1"/>
              </a:solidFill>
            </a:endParaRPr>
          </a:p>
        </p:txBody>
      </p:sp>
      <p:sp>
        <p:nvSpPr>
          <p:cNvPr id="787" name="Google Shape;78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54</a:t>
            </a:fld>
            <a:endParaRPr/>
          </a:p>
        </p:txBody>
      </p:sp>
      <p:graphicFrame>
        <p:nvGraphicFramePr>
          <p:cNvPr id="788" name="Google Shape;788;p54"/>
          <p:cNvGraphicFramePr/>
          <p:nvPr/>
        </p:nvGraphicFramePr>
        <p:xfrm>
          <a:off x="568695" y="1017731"/>
          <a:ext cx="3000000" cy="3000000"/>
        </p:xfrm>
        <a:graphic>
          <a:graphicData uri="http://schemas.openxmlformats.org/drawingml/2006/table">
            <a:tbl>
              <a:tblPr>
                <a:noFill/>
                <a:tableStyleId>{90BFD11E-A09B-4F77-B1F6-6DB63EA9A570}</a:tableStyleId>
              </a:tblPr>
              <a:tblGrid>
                <a:gridCol w="1534325">
                  <a:extLst>
                    <a:ext uri="{9D8B030D-6E8A-4147-A177-3AD203B41FA5}">
                      <a16:colId xmlns:a16="http://schemas.microsoft.com/office/drawing/2014/main" val="20000"/>
                    </a:ext>
                  </a:extLst>
                </a:gridCol>
                <a:gridCol w="15142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362875">
                  <a:extLst>
                    <a:ext uri="{9D8B030D-6E8A-4147-A177-3AD203B41FA5}">
                      <a16:colId xmlns:a16="http://schemas.microsoft.com/office/drawing/2014/main" val="20003"/>
                    </a:ext>
                  </a:extLst>
                </a:gridCol>
                <a:gridCol w="924725">
                  <a:extLst>
                    <a:ext uri="{9D8B030D-6E8A-4147-A177-3AD203B41FA5}">
                      <a16:colId xmlns:a16="http://schemas.microsoft.com/office/drawing/2014/main" val="20004"/>
                    </a:ext>
                  </a:extLst>
                </a:gridCol>
                <a:gridCol w="115332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299525">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aanvragen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inhoudelijke weigeringen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 in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77</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89</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495</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403</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800">
                <a:solidFill>
                  <a:schemeClr val="dk2"/>
                </a:solidFill>
              </a:rPr>
              <a:t>GOEDGEKEURDE DOSSIERS (obv prov domic cliënt) - </a:t>
            </a:r>
            <a:r>
              <a:rPr lang="nl" sz="1800">
                <a:solidFill>
                  <a:schemeClr val="accent1"/>
                </a:solidFill>
              </a:rPr>
              <a:t>TOT EN MET 30-6-2024</a:t>
            </a:r>
            <a:endParaRPr sz="1800">
              <a:solidFill>
                <a:schemeClr val="accent1"/>
              </a:solidFill>
            </a:endParaRPr>
          </a:p>
          <a:p>
            <a:pPr marL="0" lvl="0" indent="0" algn="l" rtl="0">
              <a:lnSpc>
                <a:spcPct val="100000"/>
              </a:lnSpc>
              <a:spcBef>
                <a:spcPts val="0"/>
              </a:spcBef>
              <a:spcAft>
                <a:spcPts val="0"/>
              </a:spcAft>
              <a:buSzPts val="2000"/>
              <a:buNone/>
            </a:pPr>
            <a:endParaRPr sz="1800"/>
          </a:p>
        </p:txBody>
      </p:sp>
      <p:sp>
        <p:nvSpPr>
          <p:cNvPr id="794" name="Google Shape;79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55</a:t>
            </a:fld>
            <a:endParaRPr/>
          </a:p>
        </p:txBody>
      </p:sp>
      <p:pic>
        <p:nvPicPr>
          <p:cNvPr id="795" name="Google Shape;795;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5513" y="1017725"/>
            <a:ext cx="6612975" cy="39776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6"/>
          <p:cNvSpPr txBox="1">
            <a:spLocks noGrp="1"/>
          </p:cNvSpPr>
          <p:nvPr>
            <p:ph type="title"/>
          </p:nvPr>
        </p:nvSpPr>
        <p:spPr>
          <a:xfrm>
            <a:off x="311700" y="445025"/>
            <a:ext cx="862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GEÏNTERNEERDEN: GEREGISTREERDE VZA  - </a:t>
            </a:r>
            <a:r>
              <a:rPr lang="nl" sz="1800">
                <a:solidFill>
                  <a:schemeClr val="accent1"/>
                </a:solidFill>
              </a:rPr>
              <a:t>SITUATIE 30-06-2024</a:t>
            </a:r>
            <a:endParaRPr sz="1800">
              <a:solidFill>
                <a:schemeClr val="accent1"/>
              </a:solidFill>
            </a:endParaRPr>
          </a:p>
        </p:txBody>
      </p:sp>
      <p:sp>
        <p:nvSpPr>
          <p:cNvPr id="801" name="Google Shape;80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56</a:t>
            </a:fld>
            <a:endParaRPr/>
          </a:p>
        </p:txBody>
      </p:sp>
      <p:graphicFrame>
        <p:nvGraphicFramePr>
          <p:cNvPr id="802" name="Google Shape;802;p56"/>
          <p:cNvGraphicFramePr/>
          <p:nvPr/>
        </p:nvGraphicFramePr>
        <p:xfrm>
          <a:off x="586045" y="1017731"/>
          <a:ext cx="3000000" cy="3000000"/>
        </p:xfrm>
        <a:graphic>
          <a:graphicData uri="http://schemas.openxmlformats.org/drawingml/2006/table">
            <a:tbl>
              <a:tblPr>
                <a:noFill/>
                <a:tableStyleId>{90BFD11E-A09B-4F77-B1F6-6DB63EA9A570}</a:tableStyleId>
              </a:tblPr>
              <a:tblGrid>
                <a:gridCol w="3555800">
                  <a:extLst>
                    <a:ext uri="{9D8B030D-6E8A-4147-A177-3AD203B41FA5}">
                      <a16:colId xmlns:a16="http://schemas.microsoft.com/office/drawing/2014/main" val="20000"/>
                    </a:ext>
                  </a:extLst>
                </a:gridCol>
                <a:gridCol w="675175">
                  <a:extLst>
                    <a:ext uri="{9D8B030D-6E8A-4147-A177-3AD203B41FA5}">
                      <a16:colId xmlns:a16="http://schemas.microsoft.com/office/drawing/2014/main" val="20001"/>
                    </a:ext>
                  </a:extLst>
                </a:gridCol>
                <a:gridCol w="602475">
                  <a:extLst>
                    <a:ext uri="{9D8B030D-6E8A-4147-A177-3AD203B41FA5}">
                      <a16:colId xmlns:a16="http://schemas.microsoft.com/office/drawing/2014/main" val="20002"/>
                    </a:ext>
                  </a:extLst>
                </a:gridCol>
                <a:gridCol w="594075">
                  <a:extLst>
                    <a:ext uri="{9D8B030D-6E8A-4147-A177-3AD203B41FA5}">
                      <a16:colId xmlns:a16="http://schemas.microsoft.com/office/drawing/2014/main" val="20003"/>
                    </a:ext>
                  </a:extLst>
                </a:gridCol>
                <a:gridCol w="637550">
                  <a:extLst>
                    <a:ext uri="{9D8B030D-6E8A-4147-A177-3AD203B41FA5}">
                      <a16:colId xmlns:a16="http://schemas.microsoft.com/office/drawing/2014/main" val="20004"/>
                    </a:ext>
                  </a:extLst>
                </a:gridCol>
                <a:gridCol w="657750">
                  <a:extLst>
                    <a:ext uri="{9D8B030D-6E8A-4147-A177-3AD203B41FA5}">
                      <a16:colId xmlns:a16="http://schemas.microsoft.com/office/drawing/2014/main" val="20005"/>
                    </a:ext>
                  </a:extLst>
                </a:gridCol>
                <a:gridCol w="1249075">
                  <a:extLst>
                    <a:ext uri="{9D8B030D-6E8A-4147-A177-3AD203B41FA5}">
                      <a16:colId xmlns:a16="http://schemas.microsoft.com/office/drawing/2014/main" val="20006"/>
                    </a:ext>
                  </a:extLst>
                </a:gridCol>
              </a:tblGrid>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MODULE</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ANT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LIM</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OVL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VBB</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WVL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VLAANDEREN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individuele 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dagbesteding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dag- en 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 en woonondersteuning +</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AANTAL VERGUNDE ZORGAANBIEDERS</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18</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7"/>
          <p:cNvSpPr txBox="1">
            <a:spLocks noGrp="1"/>
          </p:cNvSpPr>
          <p:nvPr>
            <p:ph type="title"/>
          </p:nvPr>
        </p:nvSpPr>
        <p:spPr>
          <a:xfrm>
            <a:off x="4730625" y="2049150"/>
            <a:ext cx="4140600" cy="965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BEWEGINGEN IN HET ONDERSTEUNINGSLANDSCHAP </a:t>
            </a:r>
            <a:endParaRPr/>
          </a:p>
        </p:txBody>
      </p:sp>
      <p:sp>
        <p:nvSpPr>
          <p:cNvPr id="808" name="Google Shape;808;p5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14" name="Google Shape;81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VZA</a:t>
            </a:r>
            <a:endParaRPr/>
          </a:p>
        </p:txBody>
      </p:sp>
      <p:sp>
        <p:nvSpPr>
          <p:cNvPr id="815" name="Google Shape;815;p58"/>
          <p:cNvSpPr txBox="1">
            <a:spLocks noGrp="1"/>
          </p:cNvSpPr>
          <p:nvPr>
            <p:ph type="body" idx="1"/>
          </p:nvPr>
        </p:nvSpPr>
        <p:spPr>
          <a:xfrm>
            <a:off x="6022350" y="1175588"/>
            <a:ext cx="288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VillaVip Merksem (Antwerpen)</a:t>
            </a:r>
            <a:br>
              <a:rPr lang="nl" sz="1400"/>
            </a:br>
            <a:r>
              <a:rPr lang="nl" sz="1400"/>
              <a:t>2 VillaVip (Pittem)</a:t>
            </a:r>
            <a:br>
              <a:rPr lang="nl" sz="1400"/>
            </a:br>
            <a:r>
              <a:rPr lang="nl" sz="1400"/>
              <a:t>3 DC De Companie (Ardooie)</a:t>
            </a:r>
            <a:br>
              <a:rPr lang="nl" sz="1400"/>
            </a:br>
            <a:r>
              <a:rPr lang="nl" sz="1400"/>
              <a:t>4 VillaVip (Harelbeke)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b="1">
                <a:solidFill>
                  <a:schemeClr val="accent1"/>
                </a:solidFill>
              </a:rPr>
              <a:t>5 VillaVip (St-Truiden)</a:t>
            </a:r>
            <a:br>
              <a:rPr lang="nl" sz="1400" b="1"/>
            </a:br>
            <a:r>
              <a:rPr lang="nl" sz="1400"/>
              <a:t>6 VillaVip (Rillaar)</a:t>
            </a:r>
            <a:br>
              <a:rPr lang="nl" sz="1400"/>
            </a:br>
            <a:r>
              <a:rPr lang="nl" sz="1400"/>
              <a:t>7 Adaptores (Ukkel)</a:t>
            </a:r>
            <a:endParaRPr sz="1400"/>
          </a:p>
        </p:txBody>
      </p:sp>
      <p:sp>
        <p:nvSpPr>
          <p:cNvPr id="816" name="Google Shape;816;p5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58</a:t>
            </a:fld>
            <a:endParaRPr/>
          </a:p>
        </p:txBody>
      </p:sp>
      <p:sp>
        <p:nvSpPr>
          <p:cNvPr id="817" name="Google Shape;817;p58"/>
          <p:cNvSpPr txBox="1"/>
          <p:nvPr/>
        </p:nvSpPr>
        <p:spPr>
          <a:xfrm>
            <a:off x="32664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18" name="Google Shape;818;p58"/>
          <p:cNvSpPr txBox="1"/>
          <p:nvPr/>
        </p:nvSpPr>
        <p:spPr>
          <a:xfrm>
            <a:off x="1386850" y="29427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19" name="Google Shape;819;p58"/>
          <p:cNvSpPr txBox="1"/>
          <p:nvPr/>
        </p:nvSpPr>
        <p:spPr>
          <a:xfrm>
            <a:off x="1221750" y="30153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20" name="Google Shape;820;p58"/>
          <p:cNvSpPr txBox="1"/>
          <p:nvPr/>
        </p:nvSpPr>
        <p:spPr>
          <a:xfrm>
            <a:off x="1386850" y="3285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21" name="Google Shape;821;p58"/>
          <p:cNvSpPr txBox="1"/>
          <p:nvPr/>
        </p:nvSpPr>
        <p:spPr>
          <a:xfrm>
            <a:off x="4485550" y="34380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22" name="Google Shape;822;p58"/>
          <p:cNvSpPr txBox="1"/>
          <p:nvPr/>
        </p:nvSpPr>
        <p:spPr>
          <a:xfrm>
            <a:off x="3926850" y="31222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23" name="Google Shape;823;p58"/>
          <p:cNvSpPr txBox="1"/>
          <p:nvPr/>
        </p:nvSpPr>
        <p:spPr>
          <a:xfrm>
            <a:off x="3193775" y="3526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29" name="Google Shape;829;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MFC: </a:t>
            </a:r>
            <a:r>
              <a:rPr lang="nl">
                <a:solidFill>
                  <a:srgbClr val="32AEC7"/>
                </a:solidFill>
              </a:rPr>
              <a:t>INGEKANTELDE en NIEUWE MFC</a:t>
            </a:r>
            <a:endParaRPr>
              <a:solidFill>
                <a:srgbClr val="32AEC7"/>
              </a:solidFill>
            </a:endParaRPr>
          </a:p>
        </p:txBody>
      </p:sp>
      <p:sp>
        <p:nvSpPr>
          <p:cNvPr id="830" name="Google Shape;830;p59"/>
          <p:cNvSpPr txBox="1">
            <a:spLocks noGrp="1"/>
          </p:cNvSpPr>
          <p:nvPr>
            <p:ph type="body" idx="1"/>
          </p:nvPr>
        </p:nvSpPr>
        <p:spPr>
          <a:xfrm>
            <a:off x="6073150" y="248500"/>
            <a:ext cx="2911500" cy="47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200" b="1" dirty="0"/>
              <a:t>2023</a:t>
            </a:r>
            <a:br>
              <a:rPr lang="nl" sz="1200" b="1" dirty="0"/>
            </a:br>
            <a:r>
              <a:rPr lang="nl" sz="1200" dirty="0"/>
              <a:t>1</a:t>
            </a:r>
            <a:r>
              <a:rPr lang="nl" sz="1200" b="1" dirty="0"/>
              <a:t> </a:t>
            </a:r>
            <a:r>
              <a:rPr lang="nl" sz="1200" dirty="0"/>
              <a:t>De Vijver (Deurne)</a:t>
            </a:r>
            <a:br>
              <a:rPr lang="nl" sz="1200" dirty="0"/>
            </a:br>
            <a:r>
              <a:rPr lang="nl" sz="1200" dirty="0"/>
              <a:t>2 Zonnebos (Schilde)</a:t>
            </a:r>
            <a:br>
              <a:rPr lang="nl" sz="1200" dirty="0"/>
            </a:br>
            <a:r>
              <a:rPr lang="nl" sz="1200" dirty="0"/>
              <a:t>3 De 3master (Beerse)</a:t>
            </a:r>
            <a:br>
              <a:rPr lang="nl" sz="1200" dirty="0"/>
            </a:br>
            <a:r>
              <a:rPr lang="nl" sz="1200" b="1" dirty="0">
                <a:solidFill>
                  <a:schemeClr val="accent1"/>
                </a:solidFill>
              </a:rPr>
              <a:t>4 De Dageraad (Kortessem)</a:t>
            </a:r>
            <a:br>
              <a:rPr lang="nl" sz="1200" b="1" dirty="0">
                <a:solidFill>
                  <a:schemeClr val="accent1"/>
                </a:solidFill>
              </a:rPr>
            </a:br>
            <a:r>
              <a:rPr lang="nl" sz="1200" b="1" dirty="0">
                <a:solidFill>
                  <a:schemeClr val="accent1"/>
                </a:solidFill>
              </a:rPr>
              <a:t>5 Groeicampus (Genk)</a:t>
            </a:r>
            <a:br>
              <a:rPr lang="nl" sz="1200" b="1" dirty="0">
                <a:solidFill>
                  <a:schemeClr val="accent1"/>
                </a:solidFill>
              </a:rPr>
            </a:br>
            <a:r>
              <a:rPr lang="nl" sz="1200" b="1" dirty="0">
                <a:solidFill>
                  <a:schemeClr val="accent1"/>
                </a:solidFill>
              </a:rPr>
              <a:t>6 MFC De Veerkracht (Lommel)</a:t>
            </a:r>
            <a:br>
              <a:rPr lang="nl" sz="1200" dirty="0"/>
            </a:br>
            <a:r>
              <a:rPr lang="nl" sz="1200" dirty="0"/>
              <a:t>7 De Link (St-Niklaas)</a:t>
            </a:r>
            <a:br>
              <a:rPr lang="nl" sz="1200" dirty="0"/>
            </a:br>
            <a:r>
              <a:rPr lang="nl" sz="1200" dirty="0"/>
              <a:t>8 Het Punt (Evergem)</a:t>
            </a:r>
            <a:br>
              <a:rPr lang="nl" sz="1200" dirty="0"/>
            </a:br>
            <a:r>
              <a:rPr lang="nl" sz="1200" dirty="0"/>
              <a:t>9 Nova (Gent)</a:t>
            </a:r>
            <a:br>
              <a:rPr lang="nl" sz="1200" dirty="0"/>
            </a:br>
            <a:r>
              <a:rPr lang="nl" sz="1200" dirty="0"/>
              <a:t>10 Odisam (Ronse)</a:t>
            </a:r>
            <a:br>
              <a:rPr lang="nl" sz="1200" dirty="0"/>
            </a:br>
            <a:r>
              <a:rPr lang="nl" sz="1200" dirty="0"/>
              <a:t>11 GO! ‘tKasteeltje (Hofstade)</a:t>
            </a:r>
            <a:br>
              <a:rPr lang="nl" sz="1200" dirty="0"/>
            </a:br>
            <a:r>
              <a:rPr lang="nl" sz="1200" dirty="0"/>
              <a:t>12 GO! </a:t>
            </a:r>
            <a:r>
              <a:rPr lang="nl" sz="1200"/>
              <a:t>Vila’Ket </a:t>
            </a:r>
            <a:r>
              <a:rPr lang="nl" sz="1200" dirty="0"/>
              <a:t>(Brussel)</a:t>
            </a:r>
            <a:br>
              <a:rPr lang="nl" sz="1200" dirty="0"/>
            </a:br>
            <a:r>
              <a:rPr lang="nl" sz="1200" dirty="0"/>
              <a:t>13 Kasterlinden (St-Agatha-Berchem)</a:t>
            </a:r>
            <a:br>
              <a:rPr lang="nl" sz="1200" dirty="0"/>
            </a:br>
            <a:r>
              <a:rPr lang="nl" sz="1200" dirty="0"/>
              <a:t>14 Woudlucht (Heverlee)</a:t>
            </a:r>
            <a:br>
              <a:rPr lang="nl" sz="1200" dirty="0"/>
            </a:br>
            <a:r>
              <a:rPr lang="nl" sz="1200" dirty="0"/>
              <a:t>15 De Hazelaar (Brugge)</a:t>
            </a:r>
            <a:br>
              <a:rPr lang="nl" sz="1200" dirty="0"/>
            </a:br>
            <a:r>
              <a:rPr lang="nl" sz="1200" dirty="0"/>
              <a:t>16 Nest (De Haan)</a:t>
            </a:r>
            <a:br>
              <a:rPr lang="nl" sz="1200" dirty="0"/>
            </a:br>
            <a:r>
              <a:rPr lang="nl" sz="1200" dirty="0"/>
              <a:t>17 Kastor&amp;Pollux (Roeselare)</a:t>
            </a:r>
            <a:endParaRPr sz="1200" dirty="0"/>
          </a:p>
          <a:p>
            <a:pPr marL="0" lvl="0" indent="0" algn="l" rtl="0">
              <a:lnSpc>
                <a:spcPct val="100000"/>
              </a:lnSpc>
              <a:spcBef>
                <a:spcPts val="1600"/>
              </a:spcBef>
              <a:spcAft>
                <a:spcPts val="1600"/>
              </a:spcAft>
              <a:buSzPts val="1800"/>
              <a:buNone/>
            </a:pPr>
            <a:r>
              <a:rPr lang="nl" sz="1200" b="1" dirty="0"/>
              <a:t>2024</a:t>
            </a:r>
            <a:br>
              <a:rPr lang="nl" sz="1200" dirty="0"/>
            </a:br>
            <a:r>
              <a:rPr lang="nl" sz="1200" b="1" dirty="0">
                <a:solidFill>
                  <a:schemeClr val="accent1"/>
                </a:solidFill>
              </a:rPr>
              <a:t>18 Wegwijs (Zonhoven)</a:t>
            </a:r>
            <a:br>
              <a:rPr lang="nl" sz="1200" b="1" dirty="0">
                <a:solidFill>
                  <a:schemeClr val="accent1"/>
                </a:solidFill>
              </a:rPr>
            </a:br>
            <a:r>
              <a:rPr lang="nl" sz="1200" dirty="0"/>
              <a:t>19 Heuvelheem (Kruisem)</a:t>
            </a:r>
            <a:endParaRPr sz="1200" dirty="0"/>
          </a:p>
        </p:txBody>
      </p:sp>
      <p:sp>
        <p:nvSpPr>
          <p:cNvPr id="831" name="Google Shape;831;p5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59</a:t>
            </a:fld>
            <a:endParaRPr/>
          </a:p>
        </p:txBody>
      </p:sp>
      <p:sp>
        <p:nvSpPr>
          <p:cNvPr id="832" name="Google Shape;832;p59"/>
          <p:cNvSpPr txBox="1"/>
          <p:nvPr/>
        </p:nvSpPr>
        <p:spPr>
          <a:xfrm>
            <a:off x="3304450" y="244020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33" name="Google Shape;833;p59"/>
          <p:cNvSpPr txBox="1"/>
          <p:nvPr/>
        </p:nvSpPr>
        <p:spPr>
          <a:xfrm>
            <a:off x="3533150" y="23639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34" name="Google Shape;834;p59"/>
          <p:cNvSpPr txBox="1"/>
          <p:nvPr/>
        </p:nvSpPr>
        <p:spPr>
          <a:xfrm>
            <a:off x="3863350" y="2218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35" name="Google Shape;835;p59"/>
          <p:cNvSpPr txBox="1"/>
          <p:nvPr/>
        </p:nvSpPr>
        <p:spPr>
          <a:xfrm>
            <a:off x="4752350" y="29989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18</a:t>
            </a:r>
            <a:endParaRPr sz="1500" b="1" i="0" u="none" strike="noStrike" cap="none">
              <a:solidFill>
                <a:srgbClr val="004D5C"/>
              </a:solidFill>
              <a:latin typeface="Calibri"/>
              <a:ea typeface="Calibri"/>
              <a:cs typeface="Calibri"/>
              <a:sym typeface="Calibri"/>
            </a:endParaRPr>
          </a:p>
        </p:txBody>
      </p:sp>
      <p:sp>
        <p:nvSpPr>
          <p:cNvPr id="836" name="Google Shape;836;p59"/>
          <p:cNvSpPr txBox="1"/>
          <p:nvPr/>
        </p:nvSpPr>
        <p:spPr>
          <a:xfrm>
            <a:off x="4828550" y="33872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4</a:t>
            </a:r>
            <a:endParaRPr sz="1500" b="1" i="0" u="none" strike="noStrike" cap="none">
              <a:solidFill>
                <a:schemeClr val="dk2"/>
              </a:solidFill>
              <a:latin typeface="Calibri"/>
              <a:ea typeface="Calibri"/>
              <a:cs typeface="Calibri"/>
              <a:sym typeface="Calibri"/>
            </a:endParaRPr>
          </a:p>
        </p:txBody>
      </p:sp>
      <p:sp>
        <p:nvSpPr>
          <p:cNvPr id="837" name="Google Shape;837;p59"/>
          <p:cNvSpPr txBox="1"/>
          <p:nvPr/>
        </p:nvSpPr>
        <p:spPr>
          <a:xfrm>
            <a:off x="5057150" y="3107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38" name="Google Shape;838;p59"/>
          <p:cNvSpPr txBox="1"/>
          <p:nvPr/>
        </p:nvSpPr>
        <p:spPr>
          <a:xfrm>
            <a:off x="4676150" y="24310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39" name="Google Shape;839;p59"/>
          <p:cNvSpPr txBox="1"/>
          <p:nvPr/>
        </p:nvSpPr>
        <p:spPr>
          <a:xfrm>
            <a:off x="2834650" y="2539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40" name="Google Shape;840;p59"/>
          <p:cNvSpPr txBox="1"/>
          <p:nvPr/>
        </p:nvSpPr>
        <p:spPr>
          <a:xfrm>
            <a:off x="13043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15</a:t>
            </a:r>
            <a:endParaRPr sz="1500" b="1" i="0" u="none" strike="noStrike" cap="none">
              <a:solidFill>
                <a:schemeClr val="dk2"/>
              </a:solidFill>
              <a:latin typeface="Calibri"/>
              <a:ea typeface="Calibri"/>
              <a:cs typeface="Calibri"/>
              <a:sym typeface="Calibri"/>
            </a:endParaRPr>
          </a:p>
        </p:txBody>
      </p:sp>
      <p:sp>
        <p:nvSpPr>
          <p:cNvPr id="841" name="Google Shape;841;p59"/>
          <p:cNvSpPr txBox="1"/>
          <p:nvPr/>
        </p:nvSpPr>
        <p:spPr>
          <a:xfrm>
            <a:off x="2097850" y="25834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
        <p:nvSpPr>
          <p:cNvPr id="842" name="Google Shape;842;p59"/>
          <p:cNvSpPr txBox="1"/>
          <p:nvPr/>
        </p:nvSpPr>
        <p:spPr>
          <a:xfrm>
            <a:off x="2110750" y="2828438"/>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9</a:t>
            </a:r>
            <a:endParaRPr sz="1500" b="1" i="0" u="none" strike="noStrike" cap="none">
              <a:solidFill>
                <a:schemeClr val="dk2"/>
              </a:solidFill>
              <a:latin typeface="Calibri"/>
              <a:ea typeface="Calibri"/>
              <a:cs typeface="Calibri"/>
              <a:sym typeface="Calibri"/>
            </a:endParaRPr>
          </a:p>
        </p:txBody>
      </p:sp>
      <p:sp>
        <p:nvSpPr>
          <p:cNvPr id="843" name="Google Shape;843;p59"/>
          <p:cNvSpPr txBox="1"/>
          <p:nvPr/>
        </p:nvSpPr>
        <p:spPr>
          <a:xfrm>
            <a:off x="1856650" y="35396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10</a:t>
            </a:r>
            <a:endParaRPr sz="1500" b="1" i="0" u="none" strike="noStrike" cap="none">
              <a:solidFill>
                <a:schemeClr val="dk2"/>
              </a:solidFill>
              <a:latin typeface="Calibri"/>
              <a:ea typeface="Calibri"/>
              <a:cs typeface="Calibri"/>
              <a:sym typeface="Calibri"/>
            </a:endParaRPr>
          </a:p>
        </p:txBody>
      </p:sp>
      <p:sp>
        <p:nvSpPr>
          <p:cNvPr id="844" name="Google Shape;844;p59"/>
          <p:cNvSpPr txBox="1"/>
          <p:nvPr/>
        </p:nvSpPr>
        <p:spPr>
          <a:xfrm>
            <a:off x="2523550" y="31005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11</a:t>
            </a:r>
            <a:endParaRPr sz="1500" b="1" i="0" u="none" strike="noStrike" cap="none">
              <a:solidFill>
                <a:schemeClr val="dk2"/>
              </a:solidFill>
              <a:latin typeface="Calibri"/>
              <a:ea typeface="Calibri"/>
              <a:cs typeface="Calibri"/>
              <a:sym typeface="Calibri"/>
            </a:endParaRPr>
          </a:p>
        </p:txBody>
      </p:sp>
      <p:sp>
        <p:nvSpPr>
          <p:cNvPr id="845" name="Google Shape;845;p59"/>
          <p:cNvSpPr txBox="1"/>
          <p:nvPr/>
        </p:nvSpPr>
        <p:spPr>
          <a:xfrm>
            <a:off x="3637950" y="3341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14</a:t>
            </a:r>
            <a:endParaRPr sz="1500" b="1" i="0" u="none" strike="noStrike" cap="none">
              <a:solidFill>
                <a:schemeClr val="dk2"/>
              </a:solidFill>
              <a:latin typeface="Calibri"/>
              <a:ea typeface="Calibri"/>
              <a:cs typeface="Calibri"/>
              <a:sym typeface="Calibri"/>
            </a:endParaRPr>
          </a:p>
        </p:txBody>
      </p:sp>
      <p:sp>
        <p:nvSpPr>
          <p:cNvPr id="846" name="Google Shape;846;p59"/>
          <p:cNvSpPr txBox="1"/>
          <p:nvPr/>
        </p:nvSpPr>
        <p:spPr>
          <a:xfrm>
            <a:off x="2958875" y="33201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13</a:t>
            </a:r>
            <a:endParaRPr sz="1500" b="1" i="0" u="none" strike="noStrike" cap="none">
              <a:solidFill>
                <a:schemeClr val="dk2"/>
              </a:solidFill>
              <a:latin typeface="Calibri"/>
              <a:ea typeface="Calibri"/>
              <a:cs typeface="Calibri"/>
              <a:sym typeface="Calibri"/>
            </a:endParaRPr>
          </a:p>
        </p:txBody>
      </p:sp>
      <p:sp>
        <p:nvSpPr>
          <p:cNvPr id="847" name="Google Shape;847;p59"/>
          <p:cNvSpPr txBox="1"/>
          <p:nvPr/>
        </p:nvSpPr>
        <p:spPr>
          <a:xfrm>
            <a:off x="3114250" y="3439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12</a:t>
            </a:r>
            <a:endParaRPr sz="1500" b="1" i="0" u="none" strike="noStrike" cap="none">
              <a:solidFill>
                <a:schemeClr val="dk2"/>
              </a:solidFill>
              <a:latin typeface="Calibri"/>
              <a:ea typeface="Calibri"/>
              <a:cs typeface="Calibri"/>
              <a:sym typeface="Calibri"/>
            </a:endParaRPr>
          </a:p>
        </p:txBody>
      </p:sp>
      <p:sp>
        <p:nvSpPr>
          <p:cNvPr id="848" name="Google Shape;848;p59"/>
          <p:cNvSpPr txBox="1"/>
          <p:nvPr/>
        </p:nvSpPr>
        <p:spPr>
          <a:xfrm>
            <a:off x="1782363" y="32874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19</a:t>
            </a:r>
            <a:endParaRPr sz="1500" b="1" i="0" u="none" strike="noStrike" cap="none">
              <a:solidFill>
                <a:schemeClr val="dk2"/>
              </a:solidFill>
              <a:latin typeface="Calibri"/>
              <a:ea typeface="Calibri"/>
              <a:cs typeface="Calibri"/>
              <a:sym typeface="Calibri"/>
            </a:endParaRPr>
          </a:p>
        </p:txBody>
      </p:sp>
      <p:sp>
        <p:nvSpPr>
          <p:cNvPr id="849" name="Google Shape;849;p59"/>
          <p:cNvSpPr txBox="1"/>
          <p:nvPr/>
        </p:nvSpPr>
        <p:spPr>
          <a:xfrm>
            <a:off x="1063050" y="31930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17</a:t>
            </a:r>
            <a:endParaRPr sz="1500" b="1" i="0" u="none" strike="noStrike" cap="none">
              <a:solidFill>
                <a:schemeClr val="dk2"/>
              </a:solidFill>
              <a:latin typeface="Calibri"/>
              <a:ea typeface="Calibri"/>
              <a:cs typeface="Calibri"/>
              <a:sym typeface="Calibri"/>
            </a:endParaRPr>
          </a:p>
        </p:txBody>
      </p:sp>
      <p:sp>
        <p:nvSpPr>
          <p:cNvPr id="850" name="Google Shape;850;p59"/>
          <p:cNvSpPr txBox="1"/>
          <p:nvPr/>
        </p:nvSpPr>
        <p:spPr>
          <a:xfrm>
            <a:off x="9674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16</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PILOOTFASE RTH </a:t>
            </a:r>
            <a:endParaRPr>
              <a:solidFill>
                <a:srgbClr val="FF0000"/>
              </a:solidFill>
            </a:endParaRPr>
          </a:p>
        </p:txBody>
      </p:sp>
      <p:sp>
        <p:nvSpPr>
          <p:cNvPr id="401" name="Google Shape;401;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Opstart erkenningen in januari 2023</a:t>
            </a:r>
            <a:endParaRPr sz="1800"/>
          </a:p>
          <a:p>
            <a:pPr marL="1371600" lvl="2" indent="-330200" algn="l" rtl="0">
              <a:lnSpc>
                <a:spcPct val="115000"/>
              </a:lnSpc>
              <a:spcBef>
                <a:spcPts val="0"/>
              </a:spcBef>
              <a:spcAft>
                <a:spcPts val="0"/>
              </a:spcAft>
              <a:buSzPts val="1600"/>
              <a:buChar char="●"/>
            </a:pPr>
            <a:r>
              <a:rPr lang="nl" sz="1600"/>
              <a:t>bijkomende budget 19,6 mio euro (recurrent) </a:t>
            </a:r>
            <a:endParaRPr sz="1600"/>
          </a:p>
          <a:p>
            <a:pPr marL="1371600" lvl="2" indent="-330200" algn="l" rtl="0">
              <a:lnSpc>
                <a:spcPct val="115000"/>
              </a:lnSpc>
              <a:spcBef>
                <a:spcPts val="0"/>
              </a:spcBef>
              <a:spcAft>
                <a:spcPts val="0"/>
              </a:spcAft>
              <a:buSzPts val="1600"/>
              <a:buChar char="●"/>
            </a:pPr>
            <a:r>
              <a:rPr lang="nl" sz="1600"/>
              <a:t>111 initiatieven (waarvan 107 verlengd in 2024) </a:t>
            </a:r>
            <a:endParaRPr sz="1600"/>
          </a:p>
          <a:p>
            <a:pPr marL="1371600" lvl="2" indent="-330200" algn="l" rtl="0">
              <a:lnSpc>
                <a:spcPct val="115000"/>
              </a:lnSpc>
              <a:spcBef>
                <a:spcPts val="0"/>
              </a:spcBef>
              <a:spcAft>
                <a:spcPts val="0"/>
              </a:spcAft>
              <a:buSzPts val="1600"/>
              <a:buChar char="●"/>
            </a:pPr>
            <a:r>
              <a:rPr lang="nl" sz="1600"/>
              <a:t>nieuwe vormen van RTH  - 4 basisprincipes zijn richtinggevend  </a:t>
            </a:r>
            <a:endParaRPr sz="1600"/>
          </a:p>
          <a:p>
            <a:pPr marL="1828800" lvl="3" indent="-330200" algn="l" rtl="0">
              <a:lnSpc>
                <a:spcPct val="115000"/>
              </a:lnSpc>
              <a:spcBef>
                <a:spcPts val="0"/>
              </a:spcBef>
              <a:spcAft>
                <a:spcPts val="0"/>
              </a:spcAft>
              <a:buSzPts val="1600"/>
              <a:buChar char="●"/>
            </a:pPr>
            <a:r>
              <a:rPr lang="nl" sz="1600"/>
              <a:t>snel inzetbaar en flexibel aanpasbaar</a:t>
            </a:r>
            <a:endParaRPr sz="1600"/>
          </a:p>
          <a:p>
            <a:pPr marL="1828800" lvl="3" indent="-330200" algn="l" rtl="0">
              <a:lnSpc>
                <a:spcPct val="115000"/>
              </a:lnSpc>
              <a:spcBef>
                <a:spcPts val="0"/>
              </a:spcBef>
              <a:spcAft>
                <a:spcPts val="0"/>
              </a:spcAft>
              <a:buSzPts val="1600"/>
              <a:buChar char="●"/>
            </a:pPr>
            <a:r>
              <a:rPr lang="nl" sz="1600"/>
              <a:t>laagdrempelig en nabij </a:t>
            </a:r>
            <a:endParaRPr sz="1600"/>
          </a:p>
          <a:p>
            <a:pPr marL="1828800" lvl="3" indent="-330200" algn="l" rtl="0">
              <a:lnSpc>
                <a:spcPct val="115000"/>
              </a:lnSpc>
              <a:spcBef>
                <a:spcPts val="0"/>
              </a:spcBef>
              <a:spcAft>
                <a:spcPts val="0"/>
              </a:spcAft>
              <a:buSzPts val="1600"/>
              <a:buChar char="●"/>
            </a:pPr>
            <a:r>
              <a:rPr lang="nl" sz="1600"/>
              <a:t>vraaggericht en op maat </a:t>
            </a:r>
            <a:endParaRPr sz="1600"/>
          </a:p>
          <a:p>
            <a:pPr marL="1828800" lvl="3" indent="-330200" algn="l" rtl="0">
              <a:lnSpc>
                <a:spcPct val="115000"/>
              </a:lnSpc>
              <a:spcBef>
                <a:spcPts val="0"/>
              </a:spcBef>
              <a:spcAft>
                <a:spcPts val="0"/>
              </a:spcAft>
              <a:buSzPts val="1600"/>
              <a:buChar char="●"/>
            </a:pPr>
            <a:r>
              <a:rPr lang="nl" sz="1600"/>
              <a:t>geïntegreerd en afgestemd met andere ondersteuning </a:t>
            </a:r>
            <a:endParaRPr sz="1600"/>
          </a:p>
          <a:p>
            <a:pPr marL="914400" lvl="1" indent="-342900" algn="l" rtl="0">
              <a:lnSpc>
                <a:spcPct val="115000"/>
              </a:lnSpc>
              <a:spcBef>
                <a:spcPts val="0"/>
              </a:spcBef>
              <a:spcAft>
                <a:spcPts val="0"/>
              </a:spcAft>
              <a:buSzPts val="1800"/>
              <a:buChar char="●"/>
            </a:pPr>
            <a:r>
              <a:rPr lang="nl" sz="1800"/>
              <a:t>Loopt tot eind 2025   </a:t>
            </a:r>
            <a:endParaRPr sz="1800"/>
          </a:p>
          <a:p>
            <a:pPr marL="1371600" lvl="2" indent="-330200" algn="l" rtl="0">
              <a:lnSpc>
                <a:spcPct val="115000"/>
              </a:lnSpc>
              <a:spcBef>
                <a:spcPts val="0"/>
              </a:spcBef>
              <a:spcAft>
                <a:spcPts val="0"/>
              </a:spcAft>
              <a:buSzPts val="1600"/>
              <a:buChar char="●"/>
            </a:pPr>
            <a:r>
              <a:rPr lang="nl" sz="1600"/>
              <a:t>In 2025 aanpassing regelgeving RTH en ook integratie van bestaande RTH-diensten </a:t>
            </a:r>
            <a:endParaRPr sz="1600"/>
          </a:p>
        </p:txBody>
      </p:sp>
      <p:sp>
        <p:nvSpPr>
          <p:cNvPr id="402" name="Google Shape;402;p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56" name="Google Shape;856;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OUDERINITIATIEVEN</a:t>
            </a:r>
            <a:endParaRPr/>
          </a:p>
        </p:txBody>
      </p:sp>
      <p:sp>
        <p:nvSpPr>
          <p:cNvPr id="857" name="Google Shape;857;p60"/>
          <p:cNvSpPr txBox="1">
            <a:spLocks noGrp="1"/>
          </p:cNvSpPr>
          <p:nvPr>
            <p:ph type="body" idx="1"/>
          </p:nvPr>
        </p:nvSpPr>
        <p:spPr>
          <a:xfrm>
            <a:off x="6022350" y="1175588"/>
            <a:ext cx="3022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G-Woon! (Mortsel)</a:t>
            </a:r>
            <a:br>
              <a:rPr lang="nl" sz="1400"/>
            </a:br>
            <a:r>
              <a:rPr lang="nl" sz="1400"/>
              <a:t>2 Toontjeshuis (Gent)</a:t>
            </a:r>
            <a:br>
              <a:rPr lang="nl" sz="1400"/>
            </a:br>
            <a:r>
              <a:rPr lang="nl" sz="1400"/>
              <a:t>3 BijzonderOns (St-Niklaas)</a:t>
            </a:r>
            <a:br>
              <a:rPr lang="nl" sz="1400"/>
            </a:br>
            <a:r>
              <a:rPr lang="nl" sz="1400"/>
              <a:t>4 Toontjeshuis (Moerkerke)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Cockerillhof (Hoboken)</a:t>
            </a:r>
            <a:br>
              <a:rPr lang="nl" sz="1400"/>
            </a:br>
            <a:r>
              <a:rPr lang="nl" sz="1400"/>
              <a:t>6 Het Boomhuis (Boom)</a:t>
            </a:r>
            <a:br>
              <a:rPr lang="nl" sz="1400"/>
            </a:br>
            <a:r>
              <a:rPr lang="nl" sz="1400"/>
              <a:t>7 Sterrenwacht (St-Agatha-Berchem)</a:t>
            </a:r>
            <a:br>
              <a:rPr lang="nl" sz="1400"/>
            </a:br>
            <a:r>
              <a:rPr lang="nl" sz="1400"/>
              <a:t>8 t Ingelhof (Ingelmunster)</a:t>
            </a:r>
            <a:endParaRPr sz="1400"/>
          </a:p>
        </p:txBody>
      </p:sp>
      <p:sp>
        <p:nvSpPr>
          <p:cNvPr id="858" name="Google Shape;858;p6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60</a:t>
            </a:fld>
            <a:endParaRPr/>
          </a:p>
        </p:txBody>
      </p:sp>
      <p:sp>
        <p:nvSpPr>
          <p:cNvPr id="859" name="Google Shape;859;p60"/>
          <p:cNvSpPr txBox="1"/>
          <p:nvPr/>
        </p:nvSpPr>
        <p:spPr>
          <a:xfrm>
            <a:off x="33426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60" name="Google Shape;860;p60"/>
          <p:cNvSpPr txBox="1"/>
          <p:nvPr/>
        </p:nvSpPr>
        <p:spPr>
          <a:xfrm>
            <a:off x="2199650" y="26760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61" name="Google Shape;861;p60"/>
          <p:cNvSpPr txBox="1"/>
          <p:nvPr/>
        </p:nvSpPr>
        <p:spPr>
          <a:xfrm>
            <a:off x="2847350" y="2523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62" name="Google Shape;862;p60"/>
          <p:cNvSpPr txBox="1"/>
          <p:nvPr/>
        </p:nvSpPr>
        <p:spPr>
          <a:xfrm>
            <a:off x="1463050" y="2345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63" name="Google Shape;863;p60"/>
          <p:cNvSpPr txBox="1"/>
          <p:nvPr/>
        </p:nvSpPr>
        <p:spPr>
          <a:xfrm>
            <a:off x="314790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64" name="Google Shape;864;p60"/>
          <p:cNvSpPr txBox="1"/>
          <p:nvPr/>
        </p:nvSpPr>
        <p:spPr>
          <a:xfrm>
            <a:off x="3190250" y="2752225"/>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65" name="Google Shape;865;p60"/>
          <p:cNvSpPr txBox="1"/>
          <p:nvPr/>
        </p:nvSpPr>
        <p:spPr>
          <a:xfrm>
            <a:off x="3041375" y="33745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66" name="Google Shape;866;p60"/>
          <p:cNvSpPr txBox="1"/>
          <p:nvPr/>
        </p:nvSpPr>
        <p:spPr>
          <a:xfrm>
            <a:off x="1463050" y="3145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NIEUWE GROENEZORGINITIATIEVEN</a:t>
            </a:r>
            <a:r>
              <a:rPr lang="nl"/>
              <a:t> - </a:t>
            </a:r>
            <a:r>
              <a:rPr lang="nl">
                <a:solidFill>
                  <a:schemeClr val="accent1"/>
                </a:solidFill>
              </a:rPr>
              <a:t>PROVINCIE LIMBURG</a:t>
            </a:r>
            <a:endParaRPr>
              <a:solidFill>
                <a:schemeClr val="accent1"/>
              </a:solidFill>
            </a:endParaRPr>
          </a:p>
        </p:txBody>
      </p:sp>
      <p:sp>
        <p:nvSpPr>
          <p:cNvPr id="872" name="Google Shape;872;p61"/>
          <p:cNvSpPr txBox="1">
            <a:spLocks noGrp="1"/>
          </p:cNvSpPr>
          <p:nvPr>
            <p:ph type="body" idx="1"/>
          </p:nvPr>
        </p:nvSpPr>
        <p:spPr>
          <a:xfrm>
            <a:off x="311700" y="1152475"/>
            <a:ext cx="36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2023</a:t>
            </a:r>
            <a:br>
              <a:rPr lang="nl" sz="1600"/>
            </a:br>
            <a:r>
              <a:rPr lang="nl" sz="1600"/>
              <a:t>Op ‘t Heeseinde (Ham)</a:t>
            </a:r>
            <a:br>
              <a:rPr lang="nl" sz="1600"/>
            </a:br>
            <a:r>
              <a:rPr lang="nl" sz="1600"/>
              <a:t>De Beerbos (Schulen)</a:t>
            </a:r>
            <a:br>
              <a:rPr lang="nl" sz="1600"/>
            </a:br>
            <a:r>
              <a:rPr lang="nl" sz="1600"/>
              <a:t>De Fluisterhoeven (Alken)</a:t>
            </a:r>
            <a:br>
              <a:rPr lang="nl" sz="1600"/>
            </a:br>
            <a:r>
              <a:rPr lang="nl" sz="1600"/>
              <a:t>Sunville Alpacas (Zonhoven)</a:t>
            </a:r>
            <a:br>
              <a:rPr lang="nl" sz="1600"/>
            </a:br>
            <a:r>
              <a:rPr lang="nl" sz="1600"/>
              <a:t>Hoeve De Zijsprong (Maasmechelen)</a:t>
            </a:r>
            <a:br>
              <a:rPr lang="nl" sz="1600"/>
            </a:br>
            <a:r>
              <a:rPr lang="nl" sz="1600"/>
              <a:t>Farm Little Creek (Neeroeteren)</a:t>
            </a:r>
            <a:br>
              <a:rPr lang="nl" sz="1600"/>
            </a:br>
            <a:r>
              <a:rPr lang="nl" sz="1600"/>
              <a:t>Delighted (Nieuwerkerken)</a:t>
            </a:r>
            <a:br>
              <a:rPr lang="nl" sz="1600"/>
            </a:br>
            <a:r>
              <a:rPr lang="nl" sz="1600"/>
              <a:t>Ferme de Rêves (Heers)</a:t>
            </a:r>
            <a:br>
              <a:rPr lang="nl" sz="1600"/>
            </a:br>
            <a:r>
              <a:rPr lang="nl" sz="1600"/>
              <a:t>Hoeve Plien (Heppen)</a:t>
            </a:r>
            <a:endParaRPr sz="1600"/>
          </a:p>
        </p:txBody>
      </p:sp>
      <p:sp>
        <p:nvSpPr>
          <p:cNvPr id="873" name="Google Shape;873;p6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61</a:t>
            </a:fld>
            <a:endParaRPr/>
          </a:p>
        </p:txBody>
      </p:sp>
      <p:sp>
        <p:nvSpPr>
          <p:cNvPr id="874" name="Google Shape;874;p61"/>
          <p:cNvSpPr txBox="1">
            <a:spLocks noGrp="1"/>
          </p:cNvSpPr>
          <p:nvPr>
            <p:ph type="body" idx="1"/>
          </p:nvPr>
        </p:nvSpPr>
        <p:spPr>
          <a:xfrm>
            <a:off x="4801975" y="1175600"/>
            <a:ext cx="4141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2024</a:t>
            </a:r>
            <a:br>
              <a:rPr lang="nl" sz="1600"/>
            </a:br>
            <a:r>
              <a:rPr lang="nl" sz="1600"/>
              <a:t>Hoeve op den Mierhoop (Nieuwerkerken)</a:t>
            </a:r>
            <a:br>
              <a:rPr lang="nl" sz="1600"/>
            </a:br>
            <a:r>
              <a:rPr lang="nl" sz="1600"/>
              <a:t>Zorgboerderij Eddy en Lydia (St-Truiden)</a:t>
            </a:r>
            <a:br>
              <a:rPr lang="nl" sz="1600"/>
            </a:br>
            <a:r>
              <a:rPr lang="nl" sz="1600"/>
              <a:t>Ommersteyn (Dilsen-Stokkem)</a:t>
            </a:r>
            <a:br>
              <a:rPr lang="nl" sz="1600"/>
            </a:br>
            <a:r>
              <a:rPr lang="nl" sz="1600"/>
              <a:t>Ter Heyder Heide (Lommel)</a:t>
            </a:r>
            <a:br>
              <a:rPr lang="nl" sz="1600"/>
            </a:br>
            <a:r>
              <a:rPr lang="nl" sz="1600"/>
              <a:t>Alpaca Reckheim (Lanaken)</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FUSIES EN OVERDRACHTEN</a:t>
            </a:r>
            <a:r>
              <a:rPr lang="nl"/>
              <a:t> - </a:t>
            </a:r>
            <a:r>
              <a:rPr lang="nl">
                <a:solidFill>
                  <a:schemeClr val="accent1"/>
                </a:solidFill>
              </a:rPr>
              <a:t>PROVINCIE LIMBURG</a:t>
            </a:r>
            <a:endParaRPr>
              <a:solidFill>
                <a:schemeClr val="accent1"/>
              </a:solidFill>
            </a:endParaRPr>
          </a:p>
        </p:txBody>
      </p:sp>
      <p:sp>
        <p:nvSpPr>
          <p:cNvPr id="880" name="Google Shape;880;p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b="1"/>
              <a:t>2024</a:t>
            </a:r>
            <a:endParaRPr sz="1600" b="1"/>
          </a:p>
          <a:p>
            <a:pPr marL="457200" lvl="0" indent="-330200" algn="l" rtl="0">
              <a:lnSpc>
                <a:spcPct val="115000"/>
              </a:lnSpc>
              <a:spcBef>
                <a:spcPts val="0"/>
              </a:spcBef>
              <a:spcAft>
                <a:spcPts val="0"/>
              </a:spcAft>
              <a:buSzPts val="1600"/>
              <a:buAutoNum type="arabicPeriod"/>
            </a:pPr>
            <a:r>
              <a:rPr lang="nl" sz="1600"/>
              <a:t>Fusie van Limburgse Stichting Autisme (LSA) met Dienst Ambulante Begeleiding (DAB), naamswijziging Wegwijs</a:t>
            </a:r>
            <a:endParaRPr sz="1600"/>
          </a:p>
        </p:txBody>
      </p:sp>
      <p:sp>
        <p:nvSpPr>
          <p:cNvPr id="881" name="Google Shape;881;p6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BLIJF OP DE HOOGTE</a:t>
            </a:r>
            <a:endParaRPr/>
          </a:p>
        </p:txBody>
      </p:sp>
      <p:sp>
        <p:nvSpPr>
          <p:cNvPr id="887" name="Google Shape;887;p6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nl"/>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WEBSITE -</a:t>
            </a:r>
            <a:r>
              <a:rPr lang="nl">
                <a:solidFill>
                  <a:schemeClr val="accent1"/>
                </a:solidFill>
              </a:rPr>
              <a:t> WWW.VAPH.BE</a:t>
            </a:r>
            <a:endParaRPr>
              <a:solidFill>
                <a:schemeClr val="accent1"/>
              </a:solidFill>
            </a:endParaRPr>
          </a:p>
        </p:txBody>
      </p:sp>
      <p:sp>
        <p:nvSpPr>
          <p:cNvPr id="893" name="Google Shape;893;p6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64</a:t>
            </a:fld>
            <a:endParaRPr/>
          </a:p>
        </p:txBody>
      </p:sp>
      <p:pic>
        <p:nvPicPr>
          <p:cNvPr id="894" name="Google Shape;894;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701" y="1864725"/>
            <a:ext cx="5604624" cy="2997275"/>
          </a:xfrm>
          <a:prstGeom prst="rect">
            <a:avLst/>
          </a:prstGeom>
          <a:noFill/>
          <a:ln>
            <a:noFill/>
          </a:ln>
        </p:spPr>
      </p:pic>
      <p:sp>
        <p:nvSpPr>
          <p:cNvPr id="895" name="Google Shape;895;p64"/>
          <p:cNvSpPr txBox="1"/>
          <p:nvPr/>
        </p:nvSpPr>
        <p:spPr>
          <a:xfrm>
            <a:off x="575325" y="1073675"/>
            <a:ext cx="7530600" cy="506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wegwijsinformatie, documenten en formulieren, veelgestelde vragen …</a:t>
            </a:r>
            <a:br>
              <a:rPr lang="nl" sz="1800" b="0" i="0" u="none" strike="noStrike" cap="none">
                <a:solidFill>
                  <a:schemeClr val="dk2"/>
                </a:solidFill>
                <a:latin typeface="Calibri"/>
                <a:ea typeface="Calibri"/>
                <a:cs typeface="Calibri"/>
                <a:sym typeface="Calibri"/>
              </a:rPr>
            </a:b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NIEUWS VOOR PROFESSIONELEN</a:t>
            </a:r>
            <a:endParaRPr/>
          </a:p>
        </p:txBody>
      </p:sp>
      <p:sp>
        <p:nvSpPr>
          <p:cNvPr id="901" name="Google Shape;901;p6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65</a:t>
            </a:fld>
            <a:endParaRPr/>
          </a:p>
        </p:txBody>
      </p:sp>
      <p:sp>
        <p:nvSpPr>
          <p:cNvPr id="902" name="Google Shape;902;p65"/>
          <p:cNvSpPr txBox="1"/>
          <p:nvPr/>
        </p:nvSpPr>
        <p:spPr>
          <a:xfrm>
            <a:off x="4605125" y="2240700"/>
            <a:ext cx="4539000" cy="173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nieuws voor professionelen: infonota's en ander nieuws</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www.vaph.be/actueel/nieuwsbrief/nieuwsbrief-voor-professionelen</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03" name="Google Shape;903;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3999" y="1017725"/>
            <a:ext cx="907201" cy="910829"/>
          </a:xfrm>
          <a:prstGeom prst="rect">
            <a:avLst/>
          </a:prstGeom>
          <a:noFill/>
          <a:ln>
            <a:noFill/>
          </a:ln>
        </p:spPr>
      </p:pic>
      <p:pic>
        <p:nvPicPr>
          <p:cNvPr id="904" name="Google Shape;904;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775" y="1199313"/>
            <a:ext cx="4102848" cy="382097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VAPH-NIEUWSBRIEF</a:t>
            </a:r>
            <a:endParaRPr/>
          </a:p>
        </p:txBody>
      </p:sp>
      <p:sp>
        <p:nvSpPr>
          <p:cNvPr id="910" name="Google Shape;910;p6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66</a:t>
            </a:fld>
            <a:endParaRPr/>
          </a:p>
        </p:txBody>
      </p:sp>
      <p:pic>
        <p:nvPicPr>
          <p:cNvPr id="911" name="Google Shape;911;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25" y="1075400"/>
            <a:ext cx="3959660" cy="3820976"/>
          </a:xfrm>
          <a:prstGeom prst="rect">
            <a:avLst/>
          </a:prstGeom>
          <a:noFill/>
          <a:ln>
            <a:noFill/>
          </a:ln>
        </p:spPr>
      </p:pic>
      <p:sp>
        <p:nvSpPr>
          <p:cNvPr id="912" name="Google Shape;912;p66"/>
          <p:cNvSpPr txBox="1"/>
          <p:nvPr/>
        </p:nvSpPr>
        <p:spPr>
          <a:xfrm>
            <a:off x="4605125" y="2240688"/>
            <a:ext cx="4328100" cy="1809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Maandelijkse digitale VAPH-nieuwsbrief: updates over de VAPH-dienstverlening voor personen met een handicap en hun netwerk</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www.vaph.be/actueel/nieuwsbrief</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13" name="Google Shape;913;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4735" y="1017713"/>
            <a:ext cx="908888" cy="9181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STERK</a:t>
            </a:r>
            <a:endParaRPr/>
          </a:p>
        </p:txBody>
      </p:sp>
      <p:sp>
        <p:nvSpPr>
          <p:cNvPr id="919" name="Google Shape;919;p6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67</a:t>
            </a:fld>
            <a:endParaRPr/>
          </a:p>
        </p:txBody>
      </p:sp>
      <p:sp>
        <p:nvSpPr>
          <p:cNvPr id="920" name="Google Shape;920;p67"/>
          <p:cNvSpPr txBox="1"/>
          <p:nvPr/>
        </p:nvSpPr>
        <p:spPr>
          <a:xfrm>
            <a:off x="4605125" y="2240688"/>
            <a:ext cx="4328100" cy="156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Driemaandelijks tijdschrift met sterke verhalen van en voor mensen met een handicap</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www.vaph.be/actueel/magazines</a:t>
            </a:r>
            <a:endParaRPr sz="1400" b="0" i="0" u="none" strike="noStrike" cap="none">
              <a:solidFill>
                <a:srgbClr val="000000"/>
              </a:solidFill>
              <a:latin typeface="Arial"/>
              <a:ea typeface="Arial"/>
              <a:cs typeface="Arial"/>
              <a:sym typeface="Arial"/>
            </a:endParaRPr>
          </a:p>
        </p:txBody>
      </p:sp>
      <p:pic>
        <p:nvPicPr>
          <p:cNvPr id="921" name="Google Shape;921;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175" y="1017725"/>
            <a:ext cx="2706524" cy="38209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LINKEDIN</a:t>
            </a:r>
            <a:endParaRPr/>
          </a:p>
        </p:txBody>
      </p:sp>
      <p:sp>
        <p:nvSpPr>
          <p:cNvPr id="927" name="Google Shape;927;p6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68</a:t>
            </a:fld>
            <a:endParaRPr/>
          </a:p>
        </p:txBody>
      </p:sp>
      <p:pic>
        <p:nvPicPr>
          <p:cNvPr id="928" name="Google Shape;928;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950" y="941525"/>
            <a:ext cx="6842100" cy="2360800"/>
          </a:xfrm>
          <a:prstGeom prst="rect">
            <a:avLst/>
          </a:prstGeom>
          <a:noFill/>
          <a:ln w="9525" cap="flat" cmpd="sng">
            <a:solidFill>
              <a:schemeClr val="dk1"/>
            </a:solidFill>
            <a:prstDash val="solid"/>
            <a:round/>
            <a:headEnd type="none" w="sm" len="sm"/>
            <a:tailEnd type="none" w="sm" len="sm"/>
          </a:ln>
        </p:spPr>
      </p:pic>
      <p:sp>
        <p:nvSpPr>
          <p:cNvPr id="929" name="Google Shape;929;p68"/>
          <p:cNvSpPr txBox="1"/>
          <p:nvPr/>
        </p:nvSpPr>
        <p:spPr>
          <a:xfrm>
            <a:off x="2692525" y="3416000"/>
            <a:ext cx="4539000" cy="124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posts over de dienstverlening, vacatures, opleidingen … </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www.linkedin.be/company/vaph</a:t>
            </a:r>
            <a:endParaRPr sz="1400" b="0" i="0" u="none" strike="noStrike" cap="none">
              <a:solidFill>
                <a:srgbClr val="000000"/>
              </a:solidFill>
              <a:latin typeface="Arial"/>
              <a:ea typeface="Arial"/>
              <a:cs typeface="Arial"/>
              <a:sym typeface="Arial"/>
            </a:endParaRPr>
          </a:p>
        </p:txBody>
      </p:sp>
      <p:pic>
        <p:nvPicPr>
          <p:cNvPr id="930" name="Google Shape;93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5925" y="3571100"/>
            <a:ext cx="932401" cy="9324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Ontdek ook</a:t>
            </a:r>
            <a:endParaRPr/>
          </a:p>
        </p:txBody>
      </p:sp>
      <p:sp>
        <p:nvSpPr>
          <p:cNvPr id="936" name="Google Shape;936;p6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69</a:t>
            </a:fld>
            <a:endParaRPr/>
          </a:p>
        </p:txBody>
      </p:sp>
      <p:sp>
        <p:nvSpPr>
          <p:cNvPr id="937" name="Google Shape;937;p69"/>
          <p:cNvSpPr txBox="1"/>
          <p:nvPr/>
        </p:nvSpPr>
        <p:spPr>
          <a:xfrm>
            <a:off x="2692525" y="3416000"/>
            <a:ext cx="4539000" cy="400200"/>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69"/>
          <p:cNvSpPr txBox="1"/>
          <p:nvPr/>
        </p:nvSpPr>
        <p:spPr>
          <a:xfrm>
            <a:off x="516100" y="904275"/>
            <a:ext cx="7823100" cy="36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Snel wegwijs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939" name="Google Shape;939;p69"/>
          <p:cNvPicPr preferRelativeResize="0"/>
          <p:nvPr/>
        </p:nvPicPr>
        <p:blipFill rotWithShape="1">
          <a:blip r:embed="rId3">
            <a:alphaModFix/>
          </a:blip>
          <a:srcRect/>
          <a:stretch/>
        </p:blipFill>
        <p:spPr>
          <a:xfrm>
            <a:off x="598900" y="3096825"/>
            <a:ext cx="3314700" cy="1752600"/>
          </a:xfrm>
          <a:prstGeom prst="rect">
            <a:avLst/>
          </a:prstGeom>
          <a:noFill/>
          <a:ln>
            <a:noFill/>
          </a:ln>
        </p:spPr>
      </p:pic>
      <p:pic>
        <p:nvPicPr>
          <p:cNvPr id="940" name="Google Shape;940;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05938" y="2872300"/>
            <a:ext cx="3665100" cy="1877550"/>
          </a:xfrm>
          <a:prstGeom prst="rect">
            <a:avLst/>
          </a:prstGeom>
          <a:noFill/>
          <a:ln>
            <a:noFill/>
          </a:ln>
        </p:spPr>
      </p:pic>
      <p:sp>
        <p:nvSpPr>
          <p:cNvPr id="941" name="Google Shape;941;p69"/>
          <p:cNvSpPr txBox="1"/>
          <p:nvPr/>
        </p:nvSpPr>
        <p:spPr>
          <a:xfrm>
            <a:off x="4363650" y="904275"/>
            <a:ext cx="3665100" cy="16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Filmpjes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dk1"/>
                </a:solidFill>
                <a:latin typeface="Arial"/>
                <a:ea typeface="Arial"/>
                <a:cs typeface="Arial"/>
                <a:sym typeface="Arial"/>
              </a:rPr>
              <a:t>VAPH-ondersteuning laagdrempelig uitgelegd. Er zijn ook filmpjes beschikbaar in Vlaamse Gebarentaal (VGT).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nl" sz="1400" b="0" i="0" u="sng" strike="noStrike" cap="none">
                <a:solidFill>
                  <a:schemeClr val="hlink"/>
                </a:solidFill>
                <a:latin typeface="Calibri"/>
                <a:ea typeface="Calibri"/>
                <a:cs typeface="Calibri"/>
                <a:sym typeface="Calibri"/>
                <a:hlinkClick r:id="rId5"/>
              </a:rPr>
              <a:t>www.vaph.be/actueel/filmpjes</a:t>
            </a:r>
            <a:endParaRPr sz="700" b="0" i="0" u="none" strike="noStrike" cap="none">
              <a:solidFill>
                <a:schemeClr val="dk1"/>
              </a:solidFill>
              <a:latin typeface="Arial"/>
              <a:ea typeface="Arial"/>
              <a:cs typeface="Arial"/>
              <a:sym typeface="Arial"/>
            </a:endParaRPr>
          </a:p>
        </p:txBody>
      </p:sp>
      <p:sp>
        <p:nvSpPr>
          <p:cNvPr id="942" name="Google Shape;942;p69"/>
          <p:cNvSpPr txBox="1"/>
          <p:nvPr/>
        </p:nvSpPr>
        <p:spPr>
          <a:xfrm>
            <a:off x="516100" y="1329025"/>
            <a:ext cx="34803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rgbClr val="343434"/>
                </a:solidFill>
                <a:latin typeface="Arial"/>
                <a:ea typeface="Arial"/>
                <a:cs typeface="Arial"/>
                <a:sym typeface="Arial"/>
              </a:rPr>
              <a:t>Deze digitale brochures met informatie in één oogopslag over de ondersteuning die het VAPH biedt en wat die voor iemand kan betekenen. Zonder alle details te hoeven lezen. Met korte omschrijvingen van de ondersteuning, voorbeelden, getuigenissen, filmpjes, …. </a:t>
            </a:r>
            <a:endParaRPr sz="12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400" b="0" i="0" u="sng" strike="noStrike" cap="none">
                <a:solidFill>
                  <a:schemeClr val="hlink"/>
                </a:solidFill>
                <a:latin typeface="Calibri"/>
                <a:ea typeface="Calibri"/>
                <a:cs typeface="Calibri"/>
                <a:sym typeface="Calibri"/>
              </a:rPr>
              <a:t>www.vaph.be/actueel/snel-wegwijs</a:t>
            </a:r>
            <a:endParaRPr sz="1400" b="0"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VOORUITBLIK</a:t>
            </a:r>
            <a:endParaRPr/>
          </a:p>
        </p:txBody>
      </p:sp>
      <p:sp>
        <p:nvSpPr>
          <p:cNvPr id="408" name="Google Shape;408;p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a:t>
            </a:r>
            <a:endParaRPr/>
          </a:p>
        </p:txBody>
      </p:sp>
      <p:sp>
        <p:nvSpPr>
          <p:cNvPr id="948" name="Google Shape;948;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lnSpc>
                <a:spcPct val="115000"/>
              </a:lnSpc>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lnSpc>
                <a:spcPct val="115000"/>
              </a:lnSpc>
              <a:spcBef>
                <a:spcPts val="1600"/>
              </a:spcBef>
              <a:spcAft>
                <a:spcPts val="0"/>
              </a:spcAft>
              <a:buClr>
                <a:schemeClr val="dk1"/>
              </a:buClr>
              <a:buSzPts val="1100"/>
              <a:buFont typeface="Arial"/>
              <a:buNone/>
            </a:pPr>
            <a:r>
              <a:rPr lang="nl" sz="1700"/>
              <a:t>POSTADRES:</a:t>
            </a:r>
            <a:endParaRPr sz="1700"/>
          </a:p>
          <a:p>
            <a:pPr marL="0" lvl="0" indent="0" algn="l" rtl="0">
              <a:lnSpc>
                <a:spcPct val="115000"/>
              </a:lnSpc>
              <a:spcBef>
                <a:spcPts val="1600"/>
              </a:spcBef>
              <a:spcAft>
                <a:spcPts val="0"/>
              </a:spcAft>
              <a:buSzPts val="1800"/>
              <a:buNone/>
            </a:pPr>
            <a:r>
              <a:rPr lang="nl" sz="1500"/>
              <a:t>Koning Albert II-laan 15 bus 320</a:t>
            </a:r>
            <a:br>
              <a:rPr lang="nl" sz="1500"/>
            </a:br>
            <a:r>
              <a:rPr lang="nl" sz="1500"/>
              <a:t>1210 BRUSSEL</a:t>
            </a:r>
            <a:br>
              <a:rPr lang="nl"/>
            </a:br>
            <a:endParaRPr/>
          </a:p>
          <a:p>
            <a:pPr marL="0" lvl="0" indent="0" algn="l" rtl="0">
              <a:lnSpc>
                <a:spcPct val="115000"/>
              </a:lnSpc>
              <a:spcBef>
                <a:spcPts val="1600"/>
              </a:spcBef>
              <a:spcAft>
                <a:spcPts val="0"/>
              </a:spcAft>
              <a:buSzPts val="1800"/>
              <a:buNone/>
            </a:pPr>
            <a:endParaRPr sz="1300"/>
          </a:p>
          <a:p>
            <a:pPr marL="0" lvl="0" indent="0" algn="l" rtl="0">
              <a:lnSpc>
                <a:spcPct val="115000"/>
              </a:lnSpc>
              <a:spcBef>
                <a:spcPts val="1600"/>
              </a:spcBef>
              <a:spcAft>
                <a:spcPts val="1600"/>
              </a:spcAft>
              <a:buSzPts val="1800"/>
              <a:buNone/>
            </a:pPr>
            <a:r>
              <a:rPr lang="nl" sz="1300"/>
              <a:t>Hoofdkantoor in Brussel</a:t>
            </a:r>
            <a:br>
              <a:rPr lang="nl" sz="1300"/>
            </a:br>
            <a:r>
              <a:rPr lang="nl" sz="1300"/>
              <a:t>Provinciale kantoren in Antwerpen, Brugge, Gent, Hasselt en Leuven</a:t>
            </a:r>
            <a:endParaRPr sz="1300"/>
          </a:p>
        </p:txBody>
      </p:sp>
      <p:sp>
        <p:nvSpPr>
          <p:cNvPr id="949" name="Google Shape;949;p7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70</a:t>
            </a:fld>
            <a:endParaRPr/>
          </a:p>
        </p:txBody>
      </p:sp>
      <p:pic>
        <p:nvPicPr>
          <p:cNvPr id="950" name="Google Shape;950;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AFDELING AVF</a:t>
            </a:r>
            <a:endParaRPr>
              <a:solidFill>
                <a:srgbClr val="32AEC7"/>
              </a:solidFill>
            </a:endParaRPr>
          </a:p>
        </p:txBody>
      </p:sp>
      <p:sp>
        <p:nvSpPr>
          <p:cNvPr id="956" name="Google Shape;956;p7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71</a:t>
            </a:fld>
            <a:endParaRPr/>
          </a:p>
        </p:txBody>
      </p:sp>
      <p:sp>
        <p:nvSpPr>
          <p:cNvPr id="957" name="Google Shape;957;p71"/>
          <p:cNvSpPr txBox="1">
            <a:spLocks noGrp="1"/>
          </p:cNvSpPr>
          <p:nvPr>
            <p:ph type="body" idx="1"/>
          </p:nvPr>
        </p:nvSpPr>
        <p:spPr>
          <a:xfrm>
            <a:off x="766775" y="1175575"/>
            <a:ext cx="363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Algemene vragen, kwaliteit, …</a:t>
            </a:r>
            <a:endParaRPr sz="1600"/>
          </a:p>
          <a:p>
            <a:pPr marL="0" lvl="0" indent="0" algn="l" rtl="0">
              <a:lnSpc>
                <a:spcPct val="100000"/>
              </a:lnSpc>
              <a:spcBef>
                <a:spcPts val="0"/>
              </a:spcBef>
              <a:spcAft>
                <a:spcPts val="0"/>
              </a:spcAft>
              <a:buSzPts val="1800"/>
              <a:buNone/>
            </a:pPr>
            <a:r>
              <a:rPr lang="nl" sz="1600" u="sng">
                <a:solidFill>
                  <a:schemeClr val="accent1"/>
                </a:solidFill>
                <a:hlinkClick r:id="rId3">
                  <a:extLst>
                    <a:ext uri="{A12FA001-AC4F-418D-AE19-62706E023703}">
                      <ahyp:hlinkClr xmlns:ahyp="http://schemas.microsoft.com/office/drawing/2018/hyperlinkcolor" val="tx"/>
                    </a:ext>
                  </a:extLst>
                </a:hlinkClick>
              </a:rPr>
              <a:t>avf@vaph.be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Cliëntregistratie</a:t>
            </a:r>
            <a:endParaRPr sz="1600"/>
          </a:p>
          <a:p>
            <a:pPr marL="0" lvl="0" indent="0" algn="l" rtl="0">
              <a:lnSpc>
                <a:spcPct val="115000"/>
              </a:lnSpc>
              <a:spcBef>
                <a:spcPts val="0"/>
              </a:spcBef>
              <a:spcAft>
                <a:spcPts val="0"/>
              </a:spcAft>
              <a:buSzPts val="1800"/>
              <a:buNone/>
            </a:pPr>
            <a:r>
              <a:rPr lang="nl" sz="1600" u="sng">
                <a:solidFill>
                  <a:schemeClr val="accent1"/>
                </a:solidFill>
                <a:hlinkClick r:id="rId4">
                  <a:extLst>
                    <a:ext uri="{A12FA001-AC4F-418D-AE19-62706E023703}">
                      <ahyp:hlinkClr xmlns:ahyp="http://schemas.microsoft.com/office/drawing/2018/hyperlinkcolor" val="tx"/>
                    </a:ext>
                  </a:extLst>
                </a:hlinkClick>
              </a:rPr>
              <a:t>clientregistratie@vaph.be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Personeelsregistratie</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personeelsregistratie@vaph.be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Afrekeningen</a:t>
            </a:r>
            <a:br>
              <a:rPr lang="nl" sz="1600">
                <a:solidFill>
                  <a:schemeClr val="accent1"/>
                </a:solidFill>
              </a:rPr>
            </a:br>
            <a:r>
              <a:rPr lang="nl" sz="1600" u="sng">
                <a:solidFill>
                  <a:schemeClr val="accent1"/>
                </a:solidFill>
                <a:hlinkClick r:id="rId6">
                  <a:extLst>
                    <a:ext uri="{A12FA001-AC4F-418D-AE19-62706E023703}">
                      <ahyp:hlinkClr xmlns:ahyp="http://schemas.microsoft.com/office/drawing/2018/hyperlinkcolor" val="tx"/>
                    </a:ext>
                  </a:extLst>
                </a:hlinkClick>
              </a:rPr>
              <a:t>afrekeningen@vaph.be</a:t>
            </a:r>
            <a:endParaRPr sz="1600">
              <a:solidFill>
                <a:schemeClr val="accent1"/>
              </a:solidFill>
            </a:endParaRPr>
          </a:p>
          <a:p>
            <a:pPr marL="0" lvl="0" indent="0" algn="l" rtl="0">
              <a:lnSpc>
                <a:spcPct val="100000"/>
              </a:lnSpc>
              <a:spcBef>
                <a:spcPts val="160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endParaRPr sz="1600"/>
          </a:p>
        </p:txBody>
      </p:sp>
      <p:sp>
        <p:nvSpPr>
          <p:cNvPr id="958" name="Google Shape;958;p71"/>
          <p:cNvSpPr txBox="1">
            <a:spLocks noGrp="1"/>
          </p:cNvSpPr>
          <p:nvPr>
            <p:ph type="body" idx="1"/>
          </p:nvPr>
        </p:nvSpPr>
        <p:spPr>
          <a:xfrm>
            <a:off x="4466175" y="1175588"/>
            <a:ext cx="423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Vergunnen en erkennen</a:t>
            </a:r>
            <a:endParaRPr sz="1600"/>
          </a:p>
          <a:p>
            <a:pPr marL="0" lvl="0" indent="0" algn="l" rtl="0">
              <a:lnSpc>
                <a:spcPct val="100000"/>
              </a:lnSpc>
              <a:spcBef>
                <a:spcPts val="0"/>
              </a:spcBef>
              <a:spcAft>
                <a:spcPts val="0"/>
              </a:spcAft>
              <a:buClr>
                <a:schemeClr val="dk1"/>
              </a:buClr>
              <a:buSzPts val="1100"/>
              <a:buFont typeface="Arial"/>
              <a:buNone/>
            </a:pPr>
            <a:r>
              <a:rPr lang="nl" sz="1600" u="sng">
                <a:solidFill>
                  <a:schemeClr val="accent1"/>
                </a:solidFill>
                <a:hlinkClick r:id="rId7">
                  <a:extLst>
                    <a:ext uri="{A12FA001-AC4F-418D-AE19-62706E023703}">
                      <ahyp:hlinkClr xmlns:ahyp="http://schemas.microsoft.com/office/drawing/2018/hyperlinkcolor" val="tx"/>
                    </a:ext>
                  </a:extLst>
                </a:hlinkClick>
              </a:rPr>
              <a:t>erkenningen@vaph.be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Intensieve bemiddeling (incl. NAH)</a:t>
            </a:r>
            <a:endParaRPr sz="1600"/>
          </a:p>
          <a:p>
            <a:pPr marL="0" lvl="0" indent="0" algn="l" rtl="0">
              <a:lnSpc>
                <a:spcPct val="100000"/>
              </a:lnSpc>
              <a:spcBef>
                <a:spcPts val="0"/>
              </a:spcBef>
              <a:spcAft>
                <a:spcPts val="0"/>
              </a:spcAft>
              <a:buSzPts val="1800"/>
              <a:buNone/>
            </a:pPr>
            <a:r>
              <a:rPr lang="nl" sz="1600" u="sng">
                <a:solidFill>
                  <a:schemeClr val="accent1"/>
                </a:solidFill>
                <a:hlinkClick r:id="rId8">
                  <a:extLst>
                    <a:ext uri="{A12FA001-AC4F-418D-AE19-62706E023703}">
                      <ahyp:hlinkClr xmlns:ahyp="http://schemas.microsoft.com/office/drawing/2018/hyperlinkcolor" val="tx"/>
                    </a:ext>
                  </a:extLst>
                </a:hlinkClick>
              </a:rPr>
              <a:t>bemiddeling@vaph.be</a:t>
            </a: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r>
              <a:rPr lang="nl" sz="1600"/>
              <a:t>Geïnterneerden (directe financiering/FOR VAPH)</a:t>
            </a:r>
            <a:endParaRPr sz="1600"/>
          </a:p>
          <a:p>
            <a:pPr marL="0" lvl="0" indent="0" algn="l" rtl="0">
              <a:lnSpc>
                <a:spcPct val="100000"/>
              </a:lnSpc>
              <a:spcBef>
                <a:spcPts val="0"/>
              </a:spcBef>
              <a:spcAft>
                <a:spcPts val="0"/>
              </a:spcAft>
              <a:buSzPts val="1800"/>
              <a:buNone/>
            </a:pPr>
            <a:r>
              <a:rPr lang="nl" sz="1600" u="sng">
                <a:solidFill>
                  <a:schemeClr val="accent1"/>
                </a:solidFill>
                <a:hlinkClick r:id="rId9">
                  <a:extLst>
                    <a:ext uri="{A12FA001-AC4F-418D-AE19-62706E023703}">
                      <ahyp:hlinkClr xmlns:ahyp="http://schemas.microsoft.com/office/drawing/2018/hyperlinkcolor" val="tx"/>
                    </a:ext>
                  </a:extLst>
                </a:hlinkClick>
              </a:rPr>
              <a:t>internering@vaph.be</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Woordvoerder VAPH - Liesbeth Van Houdt</a:t>
            </a:r>
            <a:endParaRPr sz="1600"/>
          </a:p>
          <a:p>
            <a:pPr marL="0" lvl="0" indent="0" algn="l" rtl="0">
              <a:lnSpc>
                <a:spcPct val="100000"/>
              </a:lnSpc>
              <a:spcBef>
                <a:spcPts val="0"/>
              </a:spcBef>
              <a:spcAft>
                <a:spcPts val="0"/>
              </a:spcAft>
              <a:buSzPts val="1800"/>
              <a:buNone/>
            </a:pPr>
            <a:r>
              <a:rPr lang="nl" sz="1600" u="sng">
                <a:solidFill>
                  <a:schemeClr val="accent1"/>
                </a:solidFill>
                <a:hlinkClick r:id="rId10">
                  <a:extLst>
                    <a:ext uri="{A12FA001-AC4F-418D-AE19-62706E023703}">
                      <ahyp:hlinkClr xmlns:ahyp="http://schemas.microsoft.com/office/drawing/2018/hyperlinkcolor" val="tx"/>
                    </a:ext>
                  </a:extLst>
                </a:hlinkClick>
              </a:rPr>
              <a:t>woordvoerder@vaph.be</a:t>
            </a:r>
            <a:endParaRPr sz="1600">
              <a:solidFill>
                <a:schemeClr val="accent1"/>
              </a:solidFill>
            </a:endParaRPr>
          </a:p>
          <a:p>
            <a:pPr marL="0" lvl="0" indent="0" algn="l" rtl="0">
              <a:lnSpc>
                <a:spcPct val="100000"/>
              </a:lnSpc>
              <a:spcBef>
                <a:spcPts val="0"/>
              </a:spcBef>
              <a:spcAft>
                <a:spcPts val="0"/>
              </a:spcAft>
              <a:buClr>
                <a:schemeClr val="dk1"/>
              </a:buClr>
              <a:buSzPts val="1100"/>
              <a:buFont typeface="Arial"/>
              <a:buNone/>
            </a:pPr>
            <a:r>
              <a:rPr lang="nl" sz="1600">
                <a:solidFill>
                  <a:schemeClr val="accent1"/>
                </a:solidFill>
              </a:rPr>
              <a:t>0498 72 89 74</a:t>
            </a:r>
            <a:endParaRPr sz="1600">
              <a:solidFill>
                <a:schemeClr val="accent1"/>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COÖRDINATOREN REGIONALE WERKING</a:t>
            </a:r>
            <a:endParaRPr>
              <a:solidFill>
                <a:srgbClr val="32AEC7"/>
              </a:solidFill>
            </a:endParaRPr>
          </a:p>
        </p:txBody>
      </p:sp>
      <p:sp>
        <p:nvSpPr>
          <p:cNvPr id="964" name="Google Shape;964;p72"/>
          <p:cNvSpPr txBox="1">
            <a:spLocks noGrp="1"/>
          </p:cNvSpPr>
          <p:nvPr>
            <p:ph type="body" idx="1"/>
          </p:nvPr>
        </p:nvSpPr>
        <p:spPr>
          <a:xfrm>
            <a:off x="508000" y="1152475"/>
            <a:ext cx="3757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Antwerpen: Janick Appelmans</a:t>
            </a:r>
            <a:br>
              <a:rPr lang="nl" sz="1600"/>
            </a:br>
            <a:r>
              <a:rPr lang="nl" sz="1600" u="sng">
                <a:solidFill>
                  <a:schemeClr val="accent1"/>
                </a:solidFill>
                <a:hlinkClick r:id="rId3">
                  <a:extLst>
                    <a:ext uri="{A12FA001-AC4F-418D-AE19-62706E023703}">
                      <ahyp:hlinkClr xmlns:ahyp="http://schemas.microsoft.com/office/drawing/2018/hyperlinkcolor" val="tx"/>
                    </a:ext>
                  </a:extLst>
                </a:hlinkClick>
              </a:rPr>
              <a:t>janick.appelmans@vaph.be</a:t>
            </a:r>
            <a:r>
              <a:rPr lang="nl" sz="1600">
                <a:solidFill>
                  <a:schemeClr val="accent1"/>
                </a:solidFill>
              </a:rPr>
              <a:t>	</a:t>
            </a:r>
            <a:br>
              <a:rPr lang="nl" sz="1600">
                <a:solidFill>
                  <a:schemeClr val="accent1"/>
                </a:solidFill>
              </a:rPr>
            </a:br>
            <a:r>
              <a:rPr lang="nl" sz="1600">
                <a:solidFill>
                  <a:schemeClr val="accent1"/>
                </a:solidFill>
              </a:rPr>
              <a:t>02 249 31 07</a:t>
            </a:r>
            <a:endParaRPr sz="1600">
              <a:solidFill>
                <a:schemeClr val="accent1"/>
              </a:solidFill>
            </a:endParaRPr>
          </a:p>
          <a:p>
            <a:pPr marL="0" lvl="0" indent="0" algn="l" rtl="0">
              <a:lnSpc>
                <a:spcPct val="115000"/>
              </a:lnSpc>
              <a:spcBef>
                <a:spcPts val="1600"/>
              </a:spcBef>
              <a:spcAft>
                <a:spcPts val="0"/>
              </a:spcAft>
              <a:buSzPts val="1800"/>
              <a:buNone/>
            </a:pPr>
            <a:r>
              <a:rPr lang="nl" sz="1600"/>
              <a:t>Limburg: Evi Vangeneugden	</a:t>
            </a:r>
            <a:br>
              <a:rPr lang="nl" sz="1600"/>
            </a:br>
            <a:r>
              <a:rPr lang="nl" sz="1600" u="sng">
                <a:solidFill>
                  <a:schemeClr val="accent1"/>
                </a:solidFill>
                <a:hlinkClick r:id="rId4">
                  <a:extLst>
                    <a:ext uri="{A12FA001-AC4F-418D-AE19-62706E023703}">
                      <ahyp:hlinkClr xmlns:ahyp="http://schemas.microsoft.com/office/drawing/2018/hyperlinkcolor" val="tx"/>
                    </a:ext>
                  </a:extLst>
                </a:hlinkClick>
              </a:rPr>
              <a:t>evi.vangeneugden@vaph.be</a:t>
            </a:r>
            <a:br>
              <a:rPr lang="nl" sz="1600">
                <a:solidFill>
                  <a:schemeClr val="accent1"/>
                </a:solidFill>
              </a:rPr>
            </a:br>
            <a:r>
              <a:rPr lang="nl" sz="1600">
                <a:solidFill>
                  <a:schemeClr val="accent1"/>
                </a:solidFill>
              </a:rPr>
              <a:t>02 249 33 93</a:t>
            </a:r>
            <a:endParaRPr sz="1600">
              <a:solidFill>
                <a:schemeClr val="accent1"/>
              </a:solidFill>
            </a:endParaRPr>
          </a:p>
          <a:p>
            <a:pPr marL="0" lvl="0" indent="0" algn="l" rtl="0">
              <a:lnSpc>
                <a:spcPct val="115000"/>
              </a:lnSpc>
              <a:spcBef>
                <a:spcPts val="1600"/>
              </a:spcBef>
              <a:spcAft>
                <a:spcPts val="1600"/>
              </a:spcAft>
              <a:buSzPts val="1800"/>
              <a:buNone/>
            </a:pPr>
            <a:r>
              <a:rPr lang="nl" sz="1600"/>
              <a:t>Oost-Vlaanderen: Micheline De Gussem</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micheline.degussem@vaph.be</a:t>
            </a:r>
            <a:br>
              <a:rPr lang="nl" sz="1600">
                <a:solidFill>
                  <a:schemeClr val="accent1"/>
                </a:solidFill>
              </a:rPr>
            </a:br>
            <a:r>
              <a:rPr lang="nl" sz="1600">
                <a:solidFill>
                  <a:schemeClr val="accent1"/>
                </a:solidFill>
              </a:rPr>
              <a:t>02 249 31 65</a:t>
            </a:r>
            <a:endParaRPr sz="1600">
              <a:solidFill>
                <a:srgbClr val="004B53"/>
              </a:solidFill>
            </a:endParaRPr>
          </a:p>
        </p:txBody>
      </p:sp>
      <p:sp>
        <p:nvSpPr>
          <p:cNvPr id="965" name="Google Shape;965;p7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72</a:t>
            </a:fld>
            <a:endParaRPr/>
          </a:p>
        </p:txBody>
      </p:sp>
      <p:sp>
        <p:nvSpPr>
          <p:cNvPr id="966" name="Google Shape;966;p72"/>
          <p:cNvSpPr txBox="1">
            <a:spLocks noGrp="1"/>
          </p:cNvSpPr>
          <p:nvPr>
            <p:ph type="body" idx="1"/>
          </p:nvPr>
        </p:nvSpPr>
        <p:spPr>
          <a:xfrm>
            <a:off x="4620775" y="1152475"/>
            <a:ext cx="4022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Vlaams-Brabant en Brussel: Caroline Stevens</a:t>
            </a:r>
            <a:br>
              <a:rPr lang="nl" sz="1600"/>
            </a:br>
            <a:r>
              <a:rPr lang="nl" sz="1600" u="sng">
                <a:solidFill>
                  <a:schemeClr val="accent1"/>
                </a:solidFill>
                <a:hlinkClick r:id="rId6">
                  <a:extLst>
                    <a:ext uri="{A12FA001-AC4F-418D-AE19-62706E023703}">
                      <ahyp:hlinkClr xmlns:ahyp="http://schemas.microsoft.com/office/drawing/2018/hyperlinkcolor" val="tx"/>
                    </a:ext>
                  </a:extLst>
                </a:hlinkClick>
              </a:rPr>
              <a:t>caroline.stevens@vaph.be</a:t>
            </a:r>
            <a:br>
              <a:rPr lang="nl" sz="1600">
                <a:solidFill>
                  <a:schemeClr val="accent1"/>
                </a:solidFill>
              </a:rPr>
            </a:br>
            <a:r>
              <a:rPr lang="nl" sz="1600">
                <a:solidFill>
                  <a:schemeClr val="accent1"/>
                </a:solidFill>
              </a:rPr>
              <a:t>02 249 32 31</a:t>
            </a:r>
            <a:endParaRPr sz="1600">
              <a:solidFill>
                <a:schemeClr val="accent1"/>
              </a:solidFill>
            </a:endParaRPr>
          </a:p>
          <a:p>
            <a:pPr marL="0" lvl="0" indent="0" algn="l" rtl="0">
              <a:lnSpc>
                <a:spcPct val="115000"/>
              </a:lnSpc>
              <a:spcBef>
                <a:spcPts val="1600"/>
              </a:spcBef>
              <a:spcAft>
                <a:spcPts val="0"/>
              </a:spcAft>
              <a:buSzPts val="1800"/>
              <a:buNone/>
            </a:pPr>
            <a:r>
              <a:rPr lang="nl" sz="1600"/>
              <a:t>West-Vlaanderen: Catherine T’Joens</a:t>
            </a:r>
            <a:br>
              <a:rPr lang="nl" sz="1600"/>
            </a:br>
            <a:r>
              <a:rPr lang="nl" sz="1600" u="sng">
                <a:solidFill>
                  <a:schemeClr val="accent1"/>
                </a:solidFill>
                <a:hlinkClick r:id="rId7">
                  <a:extLst>
                    <a:ext uri="{A12FA001-AC4F-418D-AE19-62706E023703}">
                      <ahyp:hlinkClr xmlns:ahyp="http://schemas.microsoft.com/office/drawing/2018/hyperlinkcolor" val="tx"/>
                    </a:ext>
                  </a:extLst>
                </a:hlinkClick>
              </a:rPr>
              <a:t>catherine.tjoens@vaph.be</a:t>
            </a:r>
            <a:br>
              <a:rPr lang="nl" sz="1600">
                <a:solidFill>
                  <a:schemeClr val="accent1"/>
                </a:solidFill>
              </a:rPr>
            </a:br>
            <a:r>
              <a:rPr lang="nl" sz="1600">
                <a:solidFill>
                  <a:schemeClr val="accent1"/>
                </a:solidFill>
              </a:rPr>
              <a:t>02 249 33 36</a:t>
            </a:r>
            <a:endParaRPr sz="1600">
              <a:solidFill>
                <a:schemeClr val="accent1"/>
              </a:solidFill>
            </a:endParaRPr>
          </a:p>
          <a:p>
            <a:pPr marL="0" lvl="0" indent="0" algn="l" rtl="0">
              <a:lnSpc>
                <a:spcPct val="115000"/>
              </a:lnSpc>
              <a:spcBef>
                <a:spcPts val="1600"/>
              </a:spcBef>
              <a:spcAft>
                <a:spcPts val="1600"/>
              </a:spcAft>
              <a:buSzPts val="1800"/>
              <a:buNone/>
            </a:pPr>
            <a:r>
              <a:rPr lang="nl" sz="1600"/>
              <a:t>Overkoepelend: Emma De Keersmaecker</a:t>
            </a:r>
            <a:br>
              <a:rPr lang="nl" sz="1600"/>
            </a:br>
            <a:r>
              <a:rPr lang="nl" sz="1600" u="sng">
                <a:solidFill>
                  <a:schemeClr val="accent1"/>
                </a:solidFill>
                <a:hlinkClick r:id="rId8">
                  <a:extLst>
                    <a:ext uri="{A12FA001-AC4F-418D-AE19-62706E023703}">
                      <ahyp:hlinkClr xmlns:ahyp="http://schemas.microsoft.com/office/drawing/2018/hyperlinkcolor" val="tx"/>
                    </a:ext>
                  </a:extLst>
                </a:hlinkClick>
              </a:rPr>
              <a:t>emma.dekeersmaecker@vaph.be</a:t>
            </a:r>
            <a:br>
              <a:rPr lang="nl" sz="1600">
                <a:solidFill>
                  <a:schemeClr val="accent1"/>
                </a:solidFill>
              </a:rPr>
            </a:br>
            <a:r>
              <a:rPr lang="nl" sz="1600">
                <a:solidFill>
                  <a:schemeClr val="accent1"/>
                </a:solidFill>
              </a:rPr>
              <a:t>02 249 33 35</a:t>
            </a:r>
            <a:endParaRPr sz="1600">
              <a:solidFill>
                <a:srgbClr val="004B53"/>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7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nl"/>
              <a:t>VARIA EN RONDVRAAG</a:t>
            </a:r>
            <a:endParaRPr/>
          </a:p>
          <a:p>
            <a:pPr marL="0" lvl="0" indent="0" algn="l" rtl="0">
              <a:lnSpc>
                <a:spcPct val="100000"/>
              </a:lnSpc>
              <a:spcBef>
                <a:spcPts val="0"/>
              </a:spcBef>
              <a:spcAft>
                <a:spcPts val="0"/>
              </a:spcAft>
              <a:buClr>
                <a:schemeClr val="dk1"/>
              </a:buClr>
              <a:buSzPts val="1100"/>
              <a:buFont typeface="Arial"/>
              <a:buNone/>
            </a:pPr>
            <a:r>
              <a:rPr lang="nl"/>
              <a:t>DANK VOOR UW AANDACHT</a:t>
            </a:r>
            <a:endParaRPr/>
          </a:p>
        </p:txBody>
      </p:sp>
      <p:sp>
        <p:nvSpPr>
          <p:cNvPr id="972" name="Google Shape;972;p7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73</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r>
              <a:rPr lang="nl">
                <a:solidFill>
                  <a:srgbClr val="FF0000"/>
                </a:solidFill>
              </a:rPr>
              <a:t> </a:t>
            </a:r>
            <a:endParaRPr>
              <a:solidFill>
                <a:srgbClr val="FF0000"/>
              </a:solidFill>
            </a:endParaRPr>
          </a:p>
        </p:txBody>
      </p:sp>
      <p:sp>
        <p:nvSpPr>
          <p:cNvPr id="414" name="Google Shape;41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Reflectiedocument VAPH: aanbevelingen van het VAPH en raadgevend comité voor het nieuw regeerakkoord</a:t>
            </a:r>
            <a:endParaRPr/>
          </a:p>
          <a:p>
            <a:pPr marL="914400" lvl="1" indent="-330200" algn="l" rtl="0">
              <a:lnSpc>
                <a:spcPct val="115000"/>
              </a:lnSpc>
              <a:spcBef>
                <a:spcPts val="0"/>
              </a:spcBef>
              <a:spcAft>
                <a:spcPts val="0"/>
              </a:spcAft>
              <a:buSzPts val="1600"/>
              <a:buChar char="●"/>
            </a:pPr>
            <a:r>
              <a:rPr lang="nl" sz="1600"/>
              <a:t>nood aan bijkomende investeringen </a:t>
            </a:r>
            <a:endParaRPr sz="1600"/>
          </a:p>
          <a:p>
            <a:pPr marL="914400" lvl="1" indent="-330200" algn="l" rtl="0">
              <a:lnSpc>
                <a:spcPct val="115000"/>
              </a:lnSpc>
              <a:spcBef>
                <a:spcPts val="0"/>
              </a:spcBef>
              <a:spcAft>
                <a:spcPts val="0"/>
              </a:spcAft>
              <a:buSzPts val="1600"/>
              <a:buChar char="●"/>
            </a:pPr>
            <a:r>
              <a:rPr lang="nl" sz="1600"/>
              <a:t>nood aan intersectorale samenwerking </a:t>
            </a:r>
            <a:endParaRPr sz="1600"/>
          </a:p>
          <a:p>
            <a:pPr marL="914400" lvl="1" indent="-330200" algn="l" rtl="0">
              <a:lnSpc>
                <a:spcPct val="115000"/>
              </a:lnSpc>
              <a:spcBef>
                <a:spcPts val="0"/>
              </a:spcBef>
              <a:spcAft>
                <a:spcPts val="0"/>
              </a:spcAft>
              <a:buSzPts val="1600"/>
              <a:buChar char="●"/>
            </a:pPr>
            <a:r>
              <a:rPr lang="nl" sz="1600"/>
              <a:t>VAPH als expertisecentrum i.f.v. transversaal beleid rond inclusie </a:t>
            </a:r>
            <a:endParaRPr sz="1600"/>
          </a:p>
          <a:p>
            <a:pPr marL="914400" lvl="1" indent="-330200" algn="l" rtl="0">
              <a:lnSpc>
                <a:spcPct val="115000"/>
              </a:lnSpc>
              <a:spcBef>
                <a:spcPts val="0"/>
              </a:spcBef>
              <a:spcAft>
                <a:spcPts val="0"/>
              </a:spcAft>
              <a:buSzPts val="1600"/>
              <a:buChar char="●"/>
            </a:pPr>
            <a:r>
              <a:rPr lang="nl" sz="1600"/>
              <a:t>groeiende groep mensen met complexe ondersteuningsnoden met een PVB </a:t>
            </a:r>
            <a:endParaRPr sz="1600"/>
          </a:p>
          <a:p>
            <a:pPr marL="914400" lvl="1" indent="-330200" algn="l" rtl="0">
              <a:lnSpc>
                <a:spcPct val="115000"/>
              </a:lnSpc>
              <a:spcBef>
                <a:spcPts val="0"/>
              </a:spcBef>
              <a:spcAft>
                <a:spcPts val="0"/>
              </a:spcAft>
              <a:buSzPts val="1600"/>
              <a:buChar char="●"/>
            </a:pPr>
            <a:r>
              <a:rPr lang="nl" sz="1600"/>
              <a:t>maatregelen i.f.v. het vinden en houden van competent personeel </a:t>
            </a:r>
            <a:endParaRPr sz="1600"/>
          </a:p>
        </p:txBody>
      </p:sp>
      <p:sp>
        <p:nvSpPr>
          <p:cNvPr id="415" name="Google Shape;415;p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endParaRPr>
              <a:solidFill>
                <a:srgbClr val="FF0000"/>
              </a:solidFill>
            </a:endParaRPr>
          </a:p>
        </p:txBody>
      </p:sp>
      <p:sp>
        <p:nvSpPr>
          <p:cNvPr id="421" name="Google Shape;42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Vlaams regeerakkoord </a:t>
            </a:r>
            <a:endParaRPr/>
          </a:p>
          <a:p>
            <a:pPr marL="914400" lvl="1" indent="-330200" algn="l" rtl="0">
              <a:lnSpc>
                <a:spcPct val="115000"/>
              </a:lnSpc>
              <a:spcBef>
                <a:spcPts val="0"/>
              </a:spcBef>
              <a:spcAft>
                <a:spcPts val="0"/>
              </a:spcAft>
              <a:buSzPts val="1600"/>
              <a:buChar char="●"/>
            </a:pPr>
            <a:r>
              <a:rPr lang="nl" sz="1600"/>
              <a:t>extra investeringen: 478 miljoen euro over 5 jaar </a:t>
            </a:r>
            <a:endParaRPr sz="1600"/>
          </a:p>
          <a:p>
            <a:pPr marL="1371600" lvl="2" indent="-330200" algn="l" rtl="0">
              <a:lnSpc>
                <a:spcPct val="115000"/>
              </a:lnSpc>
              <a:spcBef>
                <a:spcPts val="0"/>
              </a:spcBef>
              <a:spcAft>
                <a:spcPts val="0"/>
              </a:spcAft>
              <a:buSzPts val="1600"/>
              <a:buChar char="●"/>
            </a:pPr>
            <a:r>
              <a:rPr lang="nl" sz="1600"/>
              <a:t>automatische toekenningen, PG 1 binnen de 18 maanden </a:t>
            </a:r>
            <a:endParaRPr sz="1600"/>
          </a:p>
          <a:p>
            <a:pPr marL="1371600" lvl="2" indent="-330200" algn="l" rtl="0">
              <a:lnSpc>
                <a:spcPct val="115000"/>
              </a:lnSpc>
              <a:spcBef>
                <a:spcPts val="0"/>
              </a:spcBef>
              <a:spcAft>
                <a:spcPts val="0"/>
              </a:spcAft>
              <a:buSzPts val="1600"/>
              <a:buChar char="●"/>
            </a:pPr>
            <a:r>
              <a:rPr lang="nl" sz="1600"/>
              <a:t>nog uit te werken maatregelen voor PG 2 en PG 3 </a:t>
            </a:r>
            <a:endParaRPr sz="1600"/>
          </a:p>
          <a:p>
            <a:pPr marL="1371600" lvl="2" indent="-330200" algn="l" rtl="0">
              <a:lnSpc>
                <a:spcPct val="115000"/>
              </a:lnSpc>
              <a:spcBef>
                <a:spcPts val="0"/>
              </a:spcBef>
              <a:spcAft>
                <a:spcPts val="0"/>
              </a:spcAft>
              <a:buSzPts val="1600"/>
              <a:buChar char="●"/>
            </a:pPr>
            <a:r>
              <a:rPr lang="nl" sz="1600"/>
              <a:t>nog uit te werken investeringen PAB, MFC, RTH,... </a:t>
            </a:r>
            <a:endParaRPr sz="1600"/>
          </a:p>
          <a:p>
            <a:pPr marL="914400" lvl="1" indent="-330200" algn="l" rtl="0">
              <a:lnSpc>
                <a:spcPct val="115000"/>
              </a:lnSpc>
              <a:spcBef>
                <a:spcPts val="0"/>
              </a:spcBef>
              <a:spcAft>
                <a:spcPts val="0"/>
              </a:spcAft>
              <a:buSzPts val="1600"/>
              <a:buChar char="●"/>
            </a:pPr>
            <a:r>
              <a:rPr lang="nl" sz="1600"/>
              <a:t>aandacht voor de groeiende groep mensen met complexe problematieken </a:t>
            </a:r>
            <a:endParaRPr sz="1600"/>
          </a:p>
          <a:p>
            <a:pPr marL="1371600" lvl="2" indent="-330200" algn="l" rtl="0">
              <a:lnSpc>
                <a:spcPct val="115000"/>
              </a:lnSpc>
              <a:spcBef>
                <a:spcPts val="0"/>
              </a:spcBef>
              <a:spcAft>
                <a:spcPts val="0"/>
              </a:spcAft>
              <a:buSzPts val="1600"/>
              <a:buChar char="●"/>
            </a:pPr>
            <a:r>
              <a:rPr lang="nl" sz="1600"/>
              <a:t>intersectorale aanpak zal nodig zijn </a:t>
            </a:r>
            <a:endParaRPr sz="1600"/>
          </a:p>
          <a:p>
            <a:pPr marL="0" lvl="0" indent="0" algn="l" rtl="0">
              <a:lnSpc>
                <a:spcPct val="115000"/>
              </a:lnSpc>
              <a:spcBef>
                <a:spcPts val="1600"/>
              </a:spcBef>
              <a:spcAft>
                <a:spcPts val="1600"/>
              </a:spcAft>
              <a:buSzPts val="1800"/>
              <a:buNone/>
            </a:pPr>
            <a:endParaRPr sz="1600"/>
          </a:p>
        </p:txBody>
      </p:sp>
      <p:sp>
        <p:nvSpPr>
          <p:cNvPr id="422" name="Google Shape;422;p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0F0F0F"/>
      </a:lt1>
      <a:dk2>
        <a:srgbClr val="004D5C"/>
      </a:dk2>
      <a:lt2>
        <a:srgbClr val="11788C"/>
      </a:lt2>
      <a:accent1>
        <a:srgbClr val="2695AB"/>
      </a:accent1>
      <a:accent2>
        <a:srgbClr val="EC008C"/>
      </a:accent2>
      <a:accent3>
        <a:srgbClr val="CC017A"/>
      </a:accent3>
      <a:accent4>
        <a:srgbClr val="5D1C44"/>
      </a:accent4>
      <a:accent5>
        <a:srgbClr val="9D1A53"/>
      </a:accent5>
      <a:accent6>
        <a:srgbClr val="FFFFFF"/>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4422</Words>
  <Application>Microsoft Office PowerPoint</Application>
  <PresentationFormat>Diavoorstelling (16:9)</PresentationFormat>
  <Paragraphs>1098</Paragraphs>
  <Slides>73</Slides>
  <Notes>73</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73</vt:i4>
      </vt:variant>
    </vt:vector>
  </HeadingPairs>
  <TitlesOfParts>
    <vt:vector size="81" baseType="lpstr">
      <vt:lpstr>Arial</vt:lpstr>
      <vt:lpstr>Calibri</vt:lpstr>
      <vt:lpstr>Simple Light</vt:lpstr>
      <vt:lpstr>Simple Light</vt:lpstr>
      <vt:lpstr>Simple Light</vt:lpstr>
      <vt:lpstr>Simple Light</vt:lpstr>
      <vt:lpstr>Simple Light</vt:lpstr>
      <vt:lpstr>Simple Light</vt:lpstr>
      <vt:lpstr>VAPH-AFSTEMMINGSOVERLEG LIMBURG  NAJAAR 2024</vt:lpstr>
      <vt:lpstr>PROGRAMMA</vt:lpstr>
      <vt:lpstr>TERUGBLIK</vt:lpstr>
      <vt:lpstr>TERUGBLIK - VOORBIJE LEGISLATUUR </vt:lpstr>
      <vt:lpstr>TERUGBLIK - VOORBIJE LEGISLATUUR  </vt:lpstr>
      <vt:lpstr>TERUGBLIK - PILOOTFASE RTH </vt:lpstr>
      <vt:lpstr>VOORUITBLIK</vt:lpstr>
      <vt:lpstr>VOORUITBLIK - MEER DETAIL </vt:lpstr>
      <vt:lpstr>VOORUITBLIK - MEER DETAIL</vt:lpstr>
      <vt:lpstr>NIEUWE REGELGEVING FINANCIERING</vt:lpstr>
      <vt:lpstr>FINANCIERING: VARIABELE PRESTATIES EN BIJDRAGEN </vt:lpstr>
      <vt:lpstr>FINANCIERING: DIPLOMAVOORWAARDEN, ANCIËNNITEIT EN OG PUNTEN </vt:lpstr>
      <vt:lpstr>NIEUW KWALITEITSKADER</vt:lpstr>
      <vt:lpstr>Naar een NIEUW KWALITEITSKADER - een proces in stappen</vt:lpstr>
      <vt:lpstr>TERUGBLIK KWALITEITSKADER = voorwaarden kwaliteit + erkenning / vergunning Actualisering 2024 </vt:lpstr>
      <vt:lpstr>TERUGBLIK ACTUALISERING BVR KWALITEIT -  INDIVIDUELE DIENSTVERLENINGSOVEREENKOMST</vt:lpstr>
      <vt:lpstr>TERUGBLIK ACTUALISERING BVR KWALITEIT -  BELEIDSPLANNEN EN ZELFEVALUATIE</vt:lpstr>
      <vt:lpstr>TERUGBLIK ACTUALISERING BVR KWALITEIT - EENZIJDIG ONTSLAG</vt:lpstr>
      <vt:lpstr>VOORUITBLIK - NAAR EEN NIEUW KWALITEITSKADER</vt:lpstr>
      <vt:lpstr>KWALITEIT - PARTICIPATIE</vt:lpstr>
      <vt:lpstr>KWALITEIT - WAARDERINGSPLATFORM</vt:lpstr>
      <vt:lpstr>TERUGBLIK ACTUALISERING BVR KWALITEIT - MELDINGSPLICHT</vt:lpstr>
      <vt:lpstr>ERNSTIGE GEBEURTENISSEN + GOG - OMGAAN MET PERS </vt:lpstr>
      <vt:lpstr>ERNSTIGE GEBEURTENISSEN + GOG - OMGAAN MET PERS</vt:lpstr>
      <vt:lpstr>BELEIDSUITVOERING MINDERJARIGEN</vt:lpstr>
      <vt:lpstr>BELEIDSUITVOERING MINDERJARIGEN </vt:lpstr>
      <vt:lpstr>BELEIDSUITVOERING MINDERJARIGEN </vt:lpstr>
      <vt:lpstr>BELEIDSUITVOERING MINDERJARIGEN </vt:lpstr>
      <vt:lpstr>BELEIDSUITVOERING MINDERJARIGEN </vt:lpstr>
      <vt:lpstr>BELEIDSUITVOERING MINDERJARIGEN </vt:lpstr>
      <vt:lpstr>BELEIDSUITVOERING MEERDERJARIGEN</vt:lpstr>
      <vt:lpstr>TIJDELIJKE BIJKOMENDE MIDDELEN VOOR PERSONEN MET COMPLEXE ONDERSTEUNINGSNODEN (TOP-UP’s)</vt:lpstr>
      <vt:lpstr>UITBREIDING OBSERVATIE-, DIAGNOSE EN BEHANDELUNITS (ODB)</vt:lpstr>
      <vt:lpstr>TIME-OUT PLAATSEN </vt:lpstr>
      <vt:lpstr>TIME-OUT PLAATSEN </vt:lpstr>
      <vt:lpstr>UNITS VOOR PERSONEN MET EEN HANDICAP EN BIJKOMENDE ERNSTIGE PSYCHISCHE PROBLEMATIEK (VERKNOPINGSUNITS VAPH - GGZ)</vt:lpstr>
      <vt:lpstr>CONSULENTENWERKING</vt:lpstr>
      <vt:lpstr>UITBREIDING INTRAMURALE WERKINGEN </vt:lpstr>
      <vt:lpstr>BLIK OP DE VLAAMSE EN PROVINCIALE CIJFERS</vt:lpstr>
      <vt:lpstr>CIJFERS VAPH VIA PERIODIEKE RAPPORTERING - JAARVERSLAG</vt:lpstr>
      <vt:lpstr>RTH - SITUATIE 31-12-2023 </vt:lpstr>
      <vt:lpstr>PVB - AANTAL BUDGETHOUDERS OP 31-12-2023 </vt:lpstr>
      <vt:lpstr>PVB - NIEUWE TERBESCHIKKINGSTELLINGEN IN 2023 </vt:lpstr>
      <vt:lpstr>PVB - AANTAL VRAGEN IN DE PRIORITEITENGROEPEN 30-6-2024 </vt:lpstr>
      <vt:lpstr>AANTAL TBS PVB - 31 JAN 2024 VERGELEKEN MET 31 JAN 2018</vt:lpstr>
      <vt:lpstr>PAB - AANTAL BUDGETHOUDERS EN NIEUWE TOEKENNINGEN OP 31-12-2023 </vt:lpstr>
      <vt:lpstr>MFC - AANTAL KINDEREN MET MFC-ONDERSTEUNING IN 2023 </vt:lpstr>
      <vt:lpstr>AANTAL MFC - 31 DEC 2023 VERGELEKEN MET 31 DEC 2019</vt:lpstr>
      <vt:lpstr>AANTAL PAB - 31 DEC 2023 VERGELEKEN MET 31 DEC 2019</vt:lpstr>
      <vt:lpstr>DIRECTE FINANCIERING VOOR PERSONEN MET EEN NAH - SITUATIE 30-6-2024 </vt:lpstr>
      <vt:lpstr>DIRECTE FINANCIERING NAH: AANTAL GOEDGEKEURDE AANVRAGEN IN VLAANDEREN  </vt:lpstr>
      <vt:lpstr>DIRECTE FINANCIERING NAH: AANTAL GOEDGEKEURDE AANVRAGEN IN VLAANDEREN  </vt:lpstr>
      <vt:lpstr>DIRECTE FINANCIERING VOOR GEÏNTERNEERDEN MET EEN HANDICAP - SITUATIE 30-6-2024</vt:lpstr>
      <vt:lpstr>DIRECTE FINANCIERING GEÏNTERNEERDEN: CIJFERS VOOR VLAANDEREN </vt:lpstr>
      <vt:lpstr>GOEDGEKEURDE DOSSIERS (obv prov domic cliënt) - TOT EN MET 30-6-2024 </vt:lpstr>
      <vt:lpstr>DIRECTE FINANCIERING GEÏNTERNEERDEN: GEREGISTREERDE VZA  - SITUATIE 30-06-2024</vt:lpstr>
      <vt:lpstr>BEWEGINGEN IN HET ONDERSTEUNINGSLANDSCHAP </vt:lpstr>
      <vt:lpstr>NIEUWE VZA</vt:lpstr>
      <vt:lpstr>MFC: INGEKANTELDE en NIEUWE MFC</vt:lpstr>
      <vt:lpstr>NIEUWE OUDERINITIATIEVEN</vt:lpstr>
      <vt:lpstr>NIEUWE GROENEZORGINITIATIEVEN - PROVINCIE LIMBURG</vt:lpstr>
      <vt:lpstr>FUSIES EN OVERDRACHTEN - PROVINCIE LIMBURG</vt:lpstr>
      <vt:lpstr>BLIJF OP DE HOOGTE</vt:lpstr>
      <vt:lpstr>WEBSITE - WWW.VAPH.BE</vt:lpstr>
      <vt:lpstr>NIEUWS VOOR PROFESSIONELEN</vt:lpstr>
      <vt:lpstr>VAPH-NIEUWSBRIEF</vt:lpstr>
      <vt:lpstr>STERK</vt:lpstr>
      <vt:lpstr>LINKEDIN</vt:lpstr>
      <vt:lpstr>Ontdek ook</vt:lpstr>
      <vt:lpstr>CONTACTEER ONS</vt:lpstr>
      <vt:lpstr>CONTACTEER ONS: AFDELING AVF</vt:lpstr>
      <vt:lpstr>CONTACTEER ONS: COÖRDINATOREN REGIONALE WERKING</vt:lpstr>
      <vt:lpstr>VARIA EN RONDVRAAG 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VAPH-AFSTEMMINGSOVERLEG LIMBURG  NAJAAR 2024</dc:title>
  <dc:creator>Peter Bormans</dc:creator>
  <cp:lastModifiedBy>Peter Bormans</cp:lastModifiedBy>
  <cp:revision>2</cp:revision>
  <dcterms:modified xsi:type="dcterms:W3CDTF">2024-12-10T09:25:46Z</dcterms:modified>
</cp:coreProperties>
</file>