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4" r:id="rId1"/>
    <p:sldMasterId id="2147483725" r:id="rId2"/>
    <p:sldMasterId id="2147483726" r:id="rId3"/>
    <p:sldMasterId id="2147483727" r:id="rId4"/>
    <p:sldMasterId id="2147483728" r:id="rId5"/>
    <p:sldMasterId id="2147483729" r:id="rId6"/>
    <p:sldMasterId id="2147483730" r:id="rId7"/>
    <p:sldMasterId id="2147483731" r:id="rId8"/>
    <p:sldMasterId id="2147483732" r:id="rId9"/>
  </p:sldMasterIdLst>
  <p:notesMasterIdLst>
    <p:notesMasterId r:id="rId111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1" r:id="rId105"/>
    <p:sldId id="352" r:id="rId106"/>
    <p:sldId id="353" r:id="rId107"/>
    <p:sldId id="354" r:id="rId108"/>
    <p:sldId id="355" r:id="rId109"/>
    <p:sldId id="356" r:id="rId1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2"/>
      <p:bold r:id="rId113"/>
      <p:italic r:id="rId114"/>
      <p:boldItalic r:id="rId115"/>
    </p:embeddedFont>
    <p:embeddedFont>
      <p:font typeface="Helvetica Neue" panose="020B0604020202020204" charset="0"/>
      <p:regular r:id="rId116"/>
      <p:bold r:id="rId117"/>
      <p:italic r:id="rId118"/>
      <p:boldItalic r:id="rId1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font" Target="fonts/font6.fntdata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font" Target="fonts/font1.fntdata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font" Target="fonts/font2.fntdata"/><Relationship Id="rId118" Type="http://schemas.openxmlformats.org/officeDocument/2006/relationships/font" Target="fonts/font7.fntdata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font" Target="fonts/font3.fntdata"/><Relationship Id="rId119" Type="http://schemas.openxmlformats.org/officeDocument/2006/relationships/font" Target="fonts/font8.fntdata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font" Target="fonts/font4.fntdata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font" Target="fonts/font5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07286602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07286602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2cb39d0793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2cb39d0793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75f3ee358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75f3ee358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07286602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072866022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d3c18db6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d3c18db6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d3c18db61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d3c18db61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d3c18db61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d3c18db61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07e5e9fa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07e5e9fa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07e5e9fab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07e5e9fab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07e5e9fab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07e5e9fab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07e5e9fab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07e5e9fab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07e5e9fab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07e5e9fab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055f5ad2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055f5ad2f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07e7d83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07e7d83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01fd95977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01fd95977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f25dbfa75d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f25dbfa75d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07e7d8303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07e7d8303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07e7d8303a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07e7d8303a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07e7d8303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07e7d8303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07e7d8303a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07e7d8303a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07e7d8303a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07e7d8303a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07e7d8303a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07e7d8303a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07e7d8303a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07e7d8303a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6da372a3e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6da372a3e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07e7d8303a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07e7d8303a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07e7d8303a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07e7d8303a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07e7d8303a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07e7d8303a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07e7d8303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07e7d8303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07e7d8303a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07e7d8303a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07e7d8303a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07e7d8303a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07e7d8303a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07e7d8303a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07e7d8303a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07e7d8303a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07e7d8303a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07e7d8303a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07e7d8303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07e7d8303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6da372a3e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6da372a3e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07e7d8303a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07e7d8303a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07e7d8303a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07e7d8303a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07e7d8303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07e7d8303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07e7d8303a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07e7d8303a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07e7d8303a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07e7d8303a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07e7d8303a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07e7d8303a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07e7d8303a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07e7d8303a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07e7d8303a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07e7d8303a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307e7d8303a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307e7d8303a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07e7d8303a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07e7d8303a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55f5ad2f2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055f5ad2f2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07e7d8303a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07e7d8303a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07e7d8303a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07e7d8303a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07e7d8303a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07e7d8303a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07e7d8303a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07e7d8303a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07e7d8303a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07e7d8303a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07e7d8303a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07e7d8303a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07e7d8303a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307e7d8303a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07e7d8303a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307e7d8303a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07e7d8303a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07e7d8303a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307e7d8303a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307e7d8303a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f25dbfa75d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f25dbfa75d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07e7d8303a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07e7d8303a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07e7d8303a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307e7d8303a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307e7d8303a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307e7d8303a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307e7d8303a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307e7d8303a_0_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07e7d8303a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07e7d8303a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307e7d8303a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307e7d8303a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307e7d8303a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307e7d8303a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07e7d8303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07e7d8303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07e7d8303a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307e7d8303a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307e7d8303a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307e7d8303a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055f5ad2f2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055f5ad2f2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07e7d8303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g307e7d8303a_0_3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g307e7d8303a_0_3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70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307e7d8303a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3" name="Google Shape;963;g307e7d8303a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g307e7d8303a_0_4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71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07e7d8303a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3" name="Google Shape;983;g307e7d8303a_0_4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g307e7d8303a_0_4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72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307e7d8303a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3" name="Google Shape;1003;g307e7d8303a_0_4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g307e7d8303a_0_4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73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307e7d8303a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307e7d8303a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307e7d8303a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307e7d8303a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07e7d8303a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307e7d8303a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307e7d8303a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307e7d8303a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307e7d8303a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307e7d8303a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307e7d8303a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307e7d8303a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07286602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07286602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308532d9fa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308532d9fa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308532d9fa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308532d9fa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308532d9fa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308532d9fa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307e7d8303a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307e7d8303a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308532d9fa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308532d9fa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308532d9fa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308532d9fa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308532d9fa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308532d9fa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308532d9fa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308532d9fa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308532d9fa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308532d9fa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308532d9fa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308532d9fa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055f5ad2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055f5ad2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08532d9fa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308532d9fa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308532d9fa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308532d9fa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307e7d8303a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307e7d8303a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307e7d8303a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307e7d8303a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2f25dbfa75d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2f25dbfa75d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307e7d8303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307e7d8303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307e7d8303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307e7d8303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2f25dbfa75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2f25dbfa75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2f25dbfa75d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2f25dbfa75d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38229e2e3679e8f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38229e2e3679e8f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0" y="-97338"/>
            <a:ext cx="8858650" cy="8646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5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6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ubTitle" idx="1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5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 b="1">
                <a:solidFill>
                  <a:srgbClr val="004B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 1">
  <p:cSld name="BLANK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8473" y="0"/>
            <a:ext cx="6134451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7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22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">
  <p:cSld name="BLANK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9752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8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">
  <p:cSld name="BLANK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0"/>
            <a:ext cx="8991601" cy="533573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 1">
  <p:cSld name="BLANK_2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11125"/>
            <a:ext cx="9144003" cy="489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6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>
            <a:spLocks noGrp="1"/>
          </p:cNvSpPr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5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 b="1">
                <a:solidFill>
                  <a:srgbClr val="004B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 b="1">
                <a:solidFill>
                  <a:srgbClr val="004B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 1">
  <p:cSld name="BLANK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27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55" name="Google Shape;155;p2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157" name="Google Shape;157;p27" title="shutterstock_2063272721.jp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0079" y="0"/>
            <a:ext cx="77171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22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">
  <p:cSld name="BLANK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9752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8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">
  <p:cSld name="BLANK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0"/>
            <a:ext cx="8991601" cy="5335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 1">
  <p:cSld name="BLANK_2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11125"/>
            <a:ext cx="9144003" cy="489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73" name="Google Shape;173;p30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0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6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>
            <a:spLocks noGrp="1"/>
          </p:cNvSpPr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subTitle" idx="1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5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 b="1">
                <a:solidFill>
                  <a:srgbClr val="004B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191" name="Google Shape;191;p33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200" name="Google Shape;200;p3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5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 1">
  <p:cSld name="BLANK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2346" y="0"/>
            <a:ext cx="4952074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37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13" name="Google Shape;213;p3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22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">
  <p:cSld name="BLANK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0575" y="0"/>
            <a:ext cx="6005801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38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19" name="Google Shape;219;p3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">
  <p:cSld name="BLANK_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223" name="Google Shape;223;p3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0"/>
            <a:ext cx="8991601" cy="5335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9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 1">
  <p:cSld name="BLANK_2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11125"/>
            <a:ext cx="9144003" cy="489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230" name="Google Shape;230;p40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0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2" title="adult-asking-beverage-590516.jp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647" y="64315"/>
            <a:ext cx="4927078" cy="294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2" title="shutterstock_700533817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775"/>
            <a:ext cx="9338977" cy="523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2"/>
          <p:cNvSpPr txBox="1">
            <a:spLocks noGrp="1"/>
          </p:cNvSpPr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ubTitle" idx="1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42" name="Google Shape;242;p4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5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 b="1">
                <a:solidFill>
                  <a:srgbClr val="004B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249" name="Google Shape;249;p43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3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256" name="Google Shape;256;p4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258" name="Google Shape;258;p4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45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5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 1">
  <p:cSld name="BLANK_1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7" title="shutterstock_76649260.jp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8250" y="0"/>
            <a:ext cx="776836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47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4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71" name="Google Shape;271;p4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22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">
  <p:cSld name="BLANK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8" title="shutterstock_609491981.jp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5400" y="0"/>
            <a:ext cx="6943933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48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77" name="Google Shape;277;p4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">
  <p:cSld name="BLANK_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281" name="Google Shape;281;p4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0"/>
            <a:ext cx="8991601" cy="533573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9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 1">
  <p:cSld name="BLANK_2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5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11125"/>
            <a:ext cx="9144003" cy="489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288" name="Google Shape;288;p50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50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6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2"/>
          <p:cNvSpPr txBox="1">
            <a:spLocks noGrp="1"/>
          </p:cNvSpPr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8" name="Google Shape;298;p52"/>
          <p:cNvSpPr txBox="1">
            <a:spLocks noGrp="1"/>
          </p:cNvSpPr>
          <p:nvPr>
            <p:ph type="subTitle" idx="1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99" name="Google Shape;299;p5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5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 b="1">
                <a:solidFill>
                  <a:srgbClr val="004B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306" name="Google Shape;306;p53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53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313" name="Google Shape;313;p5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314" name="Google Shape;314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315" name="Google Shape;315;p5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55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5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 1">
  <p:cSld name="BLANK_1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2346" y="0"/>
            <a:ext cx="4952074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57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5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28" name="Google Shape;328;p5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22">
          <p15:clr>
            <a:srgbClr val="FA7B17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">
  <p:cSld name="BLANK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1" name="Google Shape;331;p58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p58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5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335" name="Google Shape;335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900" y="-77799"/>
            <a:ext cx="3592125" cy="54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">
  <p:cSld name="BLANK_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9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0" y="-424175"/>
            <a:ext cx="8951101" cy="623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339" name="Google Shape;339;p5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9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6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0" y="-97338"/>
            <a:ext cx="8858650" cy="864664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1"/>
          <p:cNvSpPr txBox="1">
            <a:spLocks noGrp="1"/>
          </p:cNvSpPr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9" name="Google Shape;349;p61"/>
          <p:cNvSpPr txBox="1">
            <a:spLocks noGrp="1"/>
          </p:cNvSpPr>
          <p:nvPr>
            <p:ph type="subTitle" idx="1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50" name="Google Shape;350;p6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61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5">
          <p15:clr>
            <a:srgbClr val="FA7B17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 b="1">
                <a:solidFill>
                  <a:srgbClr val="004B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357" name="Google Shape;357;p62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62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364" name="Google Shape;364;p6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365" name="Google Shape;365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366" name="Google Shape;366;p63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6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 1">
  <p:cSld name="BLANK_1_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383"/>
          <a:stretch/>
        </p:blipFill>
        <p:spPr>
          <a:xfrm>
            <a:off x="-2323325" y="-316350"/>
            <a:ext cx="7827251" cy="5632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7" name="Google Shape;377;p66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8" name="Google Shape;378;p66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79" name="Google Shape;379;p66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2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 1">
  <p:cSld name="BLANK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7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43" name="Google Shape;43;p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06" y="152400"/>
            <a:ext cx="322737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22">
          <p15:clr>
            <a:srgbClr val="FA7B17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">
  <p:cSld name="BLANK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2" name="Google Shape;382;p67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3" name="Google Shape;383;p6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84" name="Google Shape;384;p6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6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386" name="Google Shape;386;p6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1" r="-52137"/>
          <a:stretch/>
        </p:blipFill>
        <p:spPr>
          <a:xfrm>
            <a:off x="-175650" y="-107462"/>
            <a:ext cx="7823544" cy="521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">
  <p:cSld name="BLANK_2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389" name="Google Shape;389;p6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0"/>
            <a:ext cx="8991601" cy="533573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8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 1">
  <p:cSld name="BLANK_2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6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11125"/>
            <a:ext cx="9144003" cy="489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396" name="Google Shape;396;p6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69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7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6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71"/>
          <p:cNvSpPr txBox="1">
            <a:spLocks noGrp="1"/>
          </p:cNvSpPr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6" name="Google Shape;406;p71"/>
          <p:cNvSpPr txBox="1">
            <a:spLocks noGrp="1"/>
          </p:cNvSpPr>
          <p:nvPr>
            <p:ph type="subTitle" idx="1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407" name="Google Shape;407;p7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1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7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5">
          <p15:clr>
            <a:srgbClr val="FA7B17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 b="1">
                <a:solidFill>
                  <a:srgbClr val="004B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sz="1800" b="1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414" name="Google Shape;414;p72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7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72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7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421" name="Google Shape;421;p7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>
            <a:endParaRPr/>
          </a:p>
        </p:txBody>
      </p:sp>
      <p:sp>
        <p:nvSpPr>
          <p:cNvPr id="422" name="Google Shape;422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423" name="Google Shape;423;p73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7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 b="1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7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 1">
  <p:cSld name="BLANK_1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7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2346" y="0"/>
            <a:ext cx="4952074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4" name="Google Shape;434;p76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5" name="Google Shape;435;p76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36" name="Google Shape;436;p76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7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22">
          <p15:clr>
            <a:srgbClr val="FA7B17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">
  <p:cSld name="BLANK_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7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9752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0" name="Google Shape;440;p77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1" name="Google Shape;441;p7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42" name="Google Shape;442;p7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7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dia">
  <p:cSld name="BLANK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w="19050" cap="flat" cmpd="sng">
            <a:solidFill>
              <a:srgbClr val="004D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1" r="-52137"/>
          <a:stretch/>
        </p:blipFill>
        <p:spPr>
          <a:xfrm>
            <a:off x="-175650" y="-107462"/>
            <a:ext cx="7823544" cy="521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">
  <p:cSld name="BLANK_2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446" name="Google Shape;446;p7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0"/>
            <a:ext cx="8991601" cy="5335738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78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 1">
  <p:cSld name="BLANK_2_1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7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11125"/>
            <a:ext cx="9144003" cy="489412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453" name="Google Shape;453;p7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79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1"/>
          <p:cNvSpPr txBox="1">
            <a:spLocks noGrp="1"/>
          </p:cNvSpPr>
          <p:nvPr>
            <p:ph type="ctrTitle"/>
          </p:nvPr>
        </p:nvSpPr>
        <p:spPr>
          <a:xfrm>
            <a:off x="685800" y="1594486"/>
            <a:ext cx="777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000" b="1" i="0">
                <a:solidFill>
                  <a:srgbClr val="004B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81"/>
          <p:cNvSpPr txBox="1">
            <a:spLocks noGrp="1"/>
          </p:cNvSpPr>
          <p:nvPr>
            <p:ph type="subTitle" idx="1"/>
          </p:nvPr>
        </p:nvSpPr>
        <p:spPr>
          <a:xfrm>
            <a:off x="1371600" y="2880361"/>
            <a:ext cx="64008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81"/>
          <p:cNvSpPr txBox="1">
            <a:spLocks noGrp="1"/>
          </p:cNvSpPr>
          <p:nvPr>
            <p:ph type="ftr" idx="11"/>
          </p:nvPr>
        </p:nvSpPr>
        <p:spPr>
          <a:xfrm>
            <a:off x="3108960" y="4783456"/>
            <a:ext cx="2926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81"/>
          <p:cNvSpPr txBox="1">
            <a:spLocks noGrp="1"/>
          </p:cNvSpPr>
          <p:nvPr>
            <p:ph type="dt" idx="10"/>
          </p:nvPr>
        </p:nvSpPr>
        <p:spPr>
          <a:xfrm>
            <a:off x="457200" y="4783456"/>
            <a:ext cx="210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81"/>
          <p:cNvSpPr txBox="1">
            <a:spLocks noGrp="1"/>
          </p:cNvSpPr>
          <p:nvPr>
            <p:ph type="sldNum" idx="12"/>
          </p:nvPr>
        </p:nvSpPr>
        <p:spPr>
          <a:xfrm>
            <a:off x="8789597" y="4804646"/>
            <a:ext cx="205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88900" marR="0" lvl="0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900" marR="0" lvl="1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900" marR="0" lvl="2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8900" marR="0" lvl="3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8900" marR="0" lvl="4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" marR="0" lvl="5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900" marR="0" lvl="6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8900" marR="0" lvl="7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8900" marR="0" lvl="8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2"/>
          <p:cNvSpPr txBox="1">
            <a:spLocks noGrp="1"/>
          </p:cNvSpPr>
          <p:nvPr>
            <p:ph type="title"/>
          </p:nvPr>
        </p:nvSpPr>
        <p:spPr>
          <a:xfrm>
            <a:off x="384725" y="507889"/>
            <a:ext cx="607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000" b="1" i="0">
                <a:solidFill>
                  <a:srgbClr val="004B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82"/>
          <p:cNvSpPr txBox="1">
            <a:spLocks noGrp="1"/>
          </p:cNvSpPr>
          <p:nvPr>
            <p:ph type="body" idx="1"/>
          </p:nvPr>
        </p:nvSpPr>
        <p:spPr>
          <a:xfrm>
            <a:off x="312841" y="1149218"/>
            <a:ext cx="85185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82"/>
          <p:cNvSpPr txBox="1">
            <a:spLocks noGrp="1"/>
          </p:cNvSpPr>
          <p:nvPr>
            <p:ph type="ftr" idx="11"/>
          </p:nvPr>
        </p:nvSpPr>
        <p:spPr>
          <a:xfrm>
            <a:off x="3108960" y="4783456"/>
            <a:ext cx="2926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82"/>
          <p:cNvSpPr txBox="1">
            <a:spLocks noGrp="1"/>
          </p:cNvSpPr>
          <p:nvPr>
            <p:ph type="dt" idx="10"/>
          </p:nvPr>
        </p:nvSpPr>
        <p:spPr>
          <a:xfrm>
            <a:off x="457200" y="4783456"/>
            <a:ext cx="210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82"/>
          <p:cNvSpPr txBox="1">
            <a:spLocks noGrp="1"/>
          </p:cNvSpPr>
          <p:nvPr>
            <p:ph type="sldNum" idx="12"/>
          </p:nvPr>
        </p:nvSpPr>
        <p:spPr>
          <a:xfrm>
            <a:off x="8789597" y="4804646"/>
            <a:ext cx="205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88900" marR="0" lvl="0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900" marR="0" lvl="1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900" marR="0" lvl="2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8900" marR="0" lvl="3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8900" marR="0" lvl="4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" marR="0" lvl="5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900" marR="0" lvl="6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8900" marR="0" lvl="7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8900" marR="0" lvl="8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3"/>
          <p:cNvSpPr txBox="1">
            <a:spLocks noGrp="1"/>
          </p:cNvSpPr>
          <p:nvPr>
            <p:ph type="title"/>
          </p:nvPr>
        </p:nvSpPr>
        <p:spPr>
          <a:xfrm>
            <a:off x="384725" y="507889"/>
            <a:ext cx="607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000" b="1" i="0">
                <a:solidFill>
                  <a:srgbClr val="004B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83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83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7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83"/>
          <p:cNvSpPr txBox="1">
            <a:spLocks noGrp="1"/>
          </p:cNvSpPr>
          <p:nvPr>
            <p:ph type="ftr" idx="11"/>
          </p:nvPr>
        </p:nvSpPr>
        <p:spPr>
          <a:xfrm>
            <a:off x="3108960" y="4783456"/>
            <a:ext cx="2926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83"/>
          <p:cNvSpPr txBox="1">
            <a:spLocks noGrp="1"/>
          </p:cNvSpPr>
          <p:nvPr>
            <p:ph type="dt" idx="10"/>
          </p:nvPr>
        </p:nvSpPr>
        <p:spPr>
          <a:xfrm>
            <a:off x="457200" y="4783456"/>
            <a:ext cx="210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83"/>
          <p:cNvSpPr txBox="1">
            <a:spLocks noGrp="1"/>
          </p:cNvSpPr>
          <p:nvPr>
            <p:ph type="sldNum" idx="12"/>
          </p:nvPr>
        </p:nvSpPr>
        <p:spPr>
          <a:xfrm>
            <a:off x="8789597" y="4804646"/>
            <a:ext cx="205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88900" marR="0" lvl="0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900" marR="0" lvl="1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900" marR="0" lvl="2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8900" marR="0" lvl="3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8900" marR="0" lvl="4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" marR="0" lvl="5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900" marR="0" lvl="6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8900" marR="0" lvl="7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8900" marR="0" lvl="8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4"/>
          <p:cNvSpPr txBox="1">
            <a:spLocks noGrp="1"/>
          </p:cNvSpPr>
          <p:nvPr>
            <p:ph type="title"/>
          </p:nvPr>
        </p:nvSpPr>
        <p:spPr>
          <a:xfrm>
            <a:off x="384725" y="507889"/>
            <a:ext cx="607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000" b="1" i="0">
                <a:solidFill>
                  <a:srgbClr val="004B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84"/>
          <p:cNvSpPr txBox="1">
            <a:spLocks noGrp="1"/>
          </p:cNvSpPr>
          <p:nvPr>
            <p:ph type="ftr" idx="11"/>
          </p:nvPr>
        </p:nvSpPr>
        <p:spPr>
          <a:xfrm>
            <a:off x="3108960" y="4783456"/>
            <a:ext cx="2926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84"/>
          <p:cNvSpPr txBox="1">
            <a:spLocks noGrp="1"/>
          </p:cNvSpPr>
          <p:nvPr>
            <p:ph type="dt" idx="10"/>
          </p:nvPr>
        </p:nvSpPr>
        <p:spPr>
          <a:xfrm>
            <a:off x="457200" y="4783456"/>
            <a:ext cx="210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84"/>
          <p:cNvSpPr txBox="1">
            <a:spLocks noGrp="1"/>
          </p:cNvSpPr>
          <p:nvPr>
            <p:ph type="sldNum" idx="12"/>
          </p:nvPr>
        </p:nvSpPr>
        <p:spPr>
          <a:xfrm>
            <a:off x="8789597" y="4804646"/>
            <a:ext cx="205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88900" marR="0" lvl="0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900" marR="0" lvl="1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900" marR="0" lvl="2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8900" marR="0" lvl="3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8900" marR="0" lvl="4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" marR="0" lvl="5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900" marR="0" lvl="6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8900" marR="0" lvl="7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8900" marR="0" lvl="8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ftr" idx="11"/>
          </p:nvPr>
        </p:nvSpPr>
        <p:spPr>
          <a:xfrm>
            <a:off x="3108960" y="4783456"/>
            <a:ext cx="2926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85"/>
          <p:cNvSpPr txBox="1">
            <a:spLocks noGrp="1"/>
          </p:cNvSpPr>
          <p:nvPr>
            <p:ph type="dt" idx="10"/>
          </p:nvPr>
        </p:nvSpPr>
        <p:spPr>
          <a:xfrm>
            <a:off x="457200" y="4783456"/>
            <a:ext cx="210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85"/>
          <p:cNvSpPr txBox="1">
            <a:spLocks noGrp="1"/>
          </p:cNvSpPr>
          <p:nvPr>
            <p:ph type="sldNum" idx="12"/>
          </p:nvPr>
        </p:nvSpPr>
        <p:spPr>
          <a:xfrm>
            <a:off x="8789597" y="4804646"/>
            <a:ext cx="205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88900" marR="0" lvl="0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900" marR="0" lvl="1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900" marR="0" lvl="2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8900" marR="0" lvl="3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8900" marR="0" lvl="4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" marR="0" lvl="5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900" marR="0" lvl="6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8900" marR="0" lvl="7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8900" marR="0" lvl="8" indent="0" algn="l">
              <a:spcBef>
                <a:spcPts val="0"/>
              </a:spcBef>
              <a:buNone/>
              <a:defRPr sz="900" b="0" i="0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">
  <p:cSld name="BLANK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0"/>
            <a:ext cx="8991601" cy="533573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slide met foto als achtergrond 1">
  <p:cSld name="BLANK_2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11125"/>
            <a:ext cx="9144003" cy="489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0"/>
          <p:cNvSpPr/>
          <p:nvPr/>
        </p:nvSpPr>
        <p:spPr>
          <a:xfrm>
            <a:off x="395024" y="361324"/>
            <a:ext cx="1169670" cy="48259"/>
          </a:xfrm>
          <a:custGeom>
            <a:avLst/>
            <a:gdLst/>
            <a:ahLst/>
            <a:cxnLst/>
            <a:rect l="l" t="t" r="r" b="b"/>
            <a:pathLst>
              <a:path w="1169670" h="48259" extrusionOk="0">
                <a:moveTo>
                  <a:pt x="1169099" y="47699"/>
                </a:moveTo>
                <a:lnTo>
                  <a:pt x="0" y="47699"/>
                </a:lnTo>
                <a:lnTo>
                  <a:pt x="0" y="0"/>
                </a:lnTo>
                <a:lnTo>
                  <a:pt x="1169099" y="0"/>
                </a:lnTo>
                <a:lnTo>
                  <a:pt x="1169099" y="47699"/>
                </a:lnTo>
                <a:close/>
              </a:path>
            </a:pathLst>
          </a:custGeom>
          <a:solidFill>
            <a:srgbClr val="004D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80"/>
          <p:cNvSpPr/>
          <p:nvPr/>
        </p:nvSpPr>
        <p:spPr>
          <a:xfrm>
            <a:off x="6" y="0"/>
            <a:ext cx="193040" cy="5143500"/>
          </a:xfrm>
          <a:custGeom>
            <a:avLst/>
            <a:gdLst/>
            <a:ahLst/>
            <a:cxnLst/>
            <a:rect l="l" t="t" r="r" b="b"/>
            <a:pathLst>
              <a:path w="193040" h="5143500" extrusionOk="0">
                <a:moveTo>
                  <a:pt x="1928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192899" y="0"/>
                </a:lnTo>
                <a:lnTo>
                  <a:pt x="192899" y="5143499"/>
                </a:lnTo>
                <a:close/>
              </a:path>
            </a:pathLst>
          </a:custGeom>
          <a:solidFill>
            <a:srgbClr val="004D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80"/>
          <p:cNvSpPr txBox="1">
            <a:spLocks noGrp="1"/>
          </p:cNvSpPr>
          <p:nvPr>
            <p:ph type="title"/>
          </p:nvPr>
        </p:nvSpPr>
        <p:spPr>
          <a:xfrm>
            <a:off x="384725" y="507889"/>
            <a:ext cx="6071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500" b="1" i="0" u="none" strike="noStrike" cap="none">
                <a:solidFill>
                  <a:srgbClr val="004B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60" name="Google Shape;460;p80"/>
          <p:cNvSpPr txBox="1">
            <a:spLocks noGrp="1"/>
          </p:cNvSpPr>
          <p:nvPr>
            <p:ph type="body" idx="1"/>
          </p:nvPr>
        </p:nvSpPr>
        <p:spPr>
          <a:xfrm>
            <a:off x="312841" y="1149218"/>
            <a:ext cx="85185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1" name="Google Shape;461;p80"/>
          <p:cNvSpPr txBox="1">
            <a:spLocks noGrp="1"/>
          </p:cNvSpPr>
          <p:nvPr>
            <p:ph type="ftr" idx="11"/>
          </p:nvPr>
        </p:nvSpPr>
        <p:spPr>
          <a:xfrm>
            <a:off x="3108960" y="4783456"/>
            <a:ext cx="2926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2" name="Google Shape;462;p80"/>
          <p:cNvSpPr txBox="1">
            <a:spLocks noGrp="1"/>
          </p:cNvSpPr>
          <p:nvPr>
            <p:ph type="dt" idx="10"/>
          </p:nvPr>
        </p:nvSpPr>
        <p:spPr>
          <a:xfrm>
            <a:off x="457200" y="4783456"/>
            <a:ext cx="210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80"/>
          <p:cNvSpPr txBox="1">
            <a:spLocks noGrp="1"/>
          </p:cNvSpPr>
          <p:nvPr>
            <p:ph type="sldNum" idx="12"/>
          </p:nvPr>
        </p:nvSpPr>
        <p:spPr>
          <a:xfrm>
            <a:off x="8789597" y="4804646"/>
            <a:ext cx="205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88900" marR="0" lvl="0" indent="0" algn="l">
              <a:spcBef>
                <a:spcPts val="0"/>
              </a:spcBef>
              <a:buNone/>
              <a:defRPr sz="900" b="0" i="0" u="none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900" marR="0" lvl="1" indent="0" algn="l">
              <a:spcBef>
                <a:spcPts val="0"/>
              </a:spcBef>
              <a:buNone/>
              <a:defRPr sz="900" b="0" i="0" u="none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900" marR="0" lvl="2" indent="0" algn="l">
              <a:spcBef>
                <a:spcPts val="0"/>
              </a:spcBef>
              <a:buNone/>
              <a:defRPr sz="900" b="0" i="0" u="none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8900" marR="0" lvl="3" indent="0" algn="l">
              <a:spcBef>
                <a:spcPts val="0"/>
              </a:spcBef>
              <a:buNone/>
              <a:defRPr sz="900" b="0" i="0" u="none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8900" marR="0" lvl="4" indent="0" algn="l">
              <a:spcBef>
                <a:spcPts val="0"/>
              </a:spcBef>
              <a:buNone/>
              <a:defRPr sz="900" b="0" i="0" u="none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" marR="0" lvl="5" indent="0" algn="l">
              <a:spcBef>
                <a:spcPts val="0"/>
              </a:spcBef>
              <a:buNone/>
              <a:defRPr sz="900" b="0" i="0" u="none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900" marR="0" lvl="6" indent="0" algn="l">
              <a:spcBef>
                <a:spcPts val="0"/>
              </a:spcBef>
              <a:buNone/>
              <a:defRPr sz="900" b="0" i="0" u="none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8900" marR="0" lvl="7" indent="0" algn="l">
              <a:spcBef>
                <a:spcPts val="0"/>
              </a:spcBef>
              <a:buNone/>
              <a:defRPr sz="900" b="0" i="0" u="none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8900" marR="0" lvl="8" indent="0" algn="l">
              <a:spcBef>
                <a:spcPts val="0"/>
              </a:spcBef>
              <a:buNone/>
              <a:defRPr sz="900" b="0" i="0" u="none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ph.be/contact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ph.be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aph.be/actueel/magazines" TargetMode="External"/><Relationship Id="rId4" Type="http://schemas.openxmlformats.org/officeDocument/2006/relationships/hyperlink" Target="http://www.vaph.be/nieuwsbrief/inschrijv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documenten/een-kwaliteitsvol-leven-voor-iedere-persoon-met-een-handicap-een-open-en-toegankelijke-samenlev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ph.be/pilootfase-nieuw-beleid-rechtstreeks-toegankelijke-vaph-hulp-rth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6"/>
          <p:cNvSpPr txBox="1">
            <a:spLocks noGrp="1"/>
          </p:cNvSpPr>
          <p:nvPr>
            <p:ph type="ctrTitle"/>
          </p:nvPr>
        </p:nvSpPr>
        <p:spPr>
          <a:xfrm>
            <a:off x="1601325" y="3348400"/>
            <a:ext cx="7231200" cy="12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Verlengde pilootfase RTH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Fysiek ontmoetings- en inspiratiemoment</a:t>
            </a:r>
            <a:endParaRPr/>
          </a:p>
        </p:txBody>
      </p:sp>
      <p:sp>
        <p:nvSpPr>
          <p:cNvPr id="497" name="Google Shape;497;p86"/>
          <p:cNvSpPr txBox="1">
            <a:spLocks noGrp="1"/>
          </p:cNvSpPr>
          <p:nvPr>
            <p:ph type="subTitle" idx="1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9 oktober 2024</a:t>
            </a:r>
            <a:endParaRPr sz="2000"/>
          </a:p>
        </p:txBody>
      </p:sp>
      <p:sp>
        <p:nvSpPr>
          <p:cNvPr id="498" name="Google Shape;498;p8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111 initiatieven in de verlengde pilootfase</a:t>
            </a:r>
            <a:endParaRPr/>
          </a:p>
        </p:txBody>
      </p:sp>
      <p:sp>
        <p:nvSpPr>
          <p:cNvPr id="557" name="Google Shape;557;p9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jongvolwassenen (transitieleeftijd)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laagdrempelige info en ontmoeting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telefonische hulplijn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RTH voor moeilijkere en moeilijker bereikbare personen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woonzorgprojecten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vrije tijd, daginvulling, vakantie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" sz="1700"/>
              <a:t>en ook nog … outreach, groene zorg, reïntegratie na detentie, VAPH-ouderenzorg-thuiszorg, diagnostiek, NAH, respijtzorg aan huis, PmH met migratieachtergrond, ouderschap met een handicap, vermijden schooluitval</a:t>
            </a:r>
            <a:endParaRPr sz="17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58" name="Google Shape;558;p9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10</a:t>
            </a:fld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CONTACTEER ONS</a:t>
            </a:r>
            <a:endParaRPr/>
          </a:p>
        </p:txBody>
      </p:sp>
      <p:sp>
        <p:nvSpPr>
          <p:cNvPr id="1228" name="Google Shape;1228;p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 u="sng">
                <a:solidFill>
                  <a:schemeClr val="hlink"/>
                </a:solidFill>
                <a:hlinkClick r:id="rId3"/>
              </a:rPr>
              <a:t>www.vaph.be/contact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/>
              <a:t>02</a:t>
            </a:r>
            <a:r>
              <a:rPr lang="nl"/>
              <a:t> </a:t>
            </a:r>
            <a:r>
              <a:rPr lang="nl" sz="1500"/>
              <a:t>249 30 00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/>
              <a:t>POSTADRES: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500"/>
              <a:t>Koning Albert II-laan 15 bus 320</a:t>
            </a:r>
            <a:br>
              <a:rPr lang="nl" sz="1500"/>
            </a:br>
            <a:r>
              <a:rPr lang="nl" sz="1500"/>
              <a:t>1210 BRUSSEL</a:t>
            </a:r>
            <a:br>
              <a:rPr lang="nl"/>
            </a:b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 sz="1300"/>
              <a:t>Hoofdkantoor in Brussel</a:t>
            </a:r>
            <a:br>
              <a:rPr lang="nl" sz="1300"/>
            </a:br>
            <a:r>
              <a:rPr lang="nl" sz="1300"/>
              <a:t>Provinciale kantoren in Antwerpen, Brugge, Gent, Hasselt en Leuven</a:t>
            </a:r>
            <a:endParaRPr sz="1300"/>
          </a:p>
        </p:txBody>
      </p:sp>
      <p:sp>
        <p:nvSpPr>
          <p:cNvPr id="1229" name="Google Shape;1229;p18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100</a:t>
            </a:fld>
            <a:endParaRPr/>
          </a:p>
        </p:txBody>
      </p:sp>
      <p:pic>
        <p:nvPicPr>
          <p:cNvPr id="1230" name="Google Shape;1230;p18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452" y="1017726"/>
            <a:ext cx="5716549" cy="25959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BLIJF OP DE HOOGTE</a:t>
            </a:r>
            <a:endParaRPr/>
          </a:p>
        </p:txBody>
      </p:sp>
      <p:sp>
        <p:nvSpPr>
          <p:cNvPr id="1236" name="Google Shape;1236;p1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Website: wegwijsinformatie, documenten en formulieren, veelgestelde vragen …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u="sng">
                <a:solidFill>
                  <a:schemeClr val="hlink"/>
                </a:solidFill>
                <a:hlinkClick r:id="rId3"/>
              </a:rPr>
              <a:t>www.vaph.be</a:t>
            </a:r>
            <a:br>
              <a:rPr lang="nl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Maandelijkse digitale VAPH-nieuwsbrief: updates over de VAPH-dienstverlening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u="sng">
                <a:solidFill>
                  <a:schemeClr val="hlink"/>
                </a:solidFill>
                <a:hlinkClick r:id="rId4"/>
              </a:rPr>
              <a:t>www.vaph.be/</a:t>
            </a:r>
            <a:r>
              <a:rPr lang="nl" u="sng">
                <a:solidFill>
                  <a:schemeClr val="hlink"/>
                </a:solidFill>
                <a:hlinkClick r:id="rId4"/>
              </a:rPr>
              <a:t>actueel/nieuwsbrief</a:t>
            </a:r>
            <a:br>
              <a:rPr lang="nl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Driemaandelijks tijdschrift Sterk: sterke verhalen van mensen met een handicap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u="sng">
                <a:solidFill>
                  <a:schemeClr val="hlink"/>
                </a:solidFill>
                <a:hlinkClick r:id="rId5"/>
              </a:rPr>
              <a:t>www.vaph.be/actueel/magazines</a:t>
            </a:r>
            <a:br>
              <a:rPr lang="nl"/>
            </a:br>
            <a:endParaRPr/>
          </a:p>
        </p:txBody>
      </p:sp>
      <p:sp>
        <p:nvSpPr>
          <p:cNvPr id="1237" name="Google Shape;1237;p18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101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Pilootfase RTH - een project met meerdere sporen</a:t>
            </a:r>
            <a:endParaRPr/>
          </a:p>
        </p:txBody>
      </p:sp>
      <p:sp>
        <p:nvSpPr>
          <p:cNvPr id="564" name="Google Shape;564;p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/>
              <a:t>Praktische uitvoering van het project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projectorganisatie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inzet van de RTH punten voor pilootfase: monitoring en herverdeling waar nodig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opvolging en beoordeling van de individuele initiatieven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adhv 8 beoordelingscriteria, in gesprekken en obv rapportering door de initiatieven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52 initiatieven met erkenning tot eind 2024: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/>
              <a:t>1 à 2 individuele opvolgingsgesprekken in 2024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/>
              <a:t>beoordeling ifv verlenging oktober 2024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44 initiatieven met erkenning tot eind 2025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/>
              <a:t>tussentijdse zelfevaluatie eind 2024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/>
              <a:t>individueel gesprek indien wenselijk</a:t>
            </a: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65" name="Google Shape;565;p9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Pilootfase RTH - een project met meerdere sporen</a:t>
            </a:r>
            <a:endParaRPr/>
          </a:p>
        </p:txBody>
      </p:sp>
      <p:sp>
        <p:nvSpPr>
          <p:cNvPr id="571" name="Google Shape;571;p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opvolging en beoordeling van de individuele initiatieven (vervolg)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l"/>
              <a:t>4 bijkomende initiatieven:</a:t>
            </a:r>
            <a:endParaRPr/>
          </a:p>
          <a:p>
            <a:pPr marL="18288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nl"/>
              <a:t>gestart op 1 oktober 2024</a:t>
            </a:r>
            <a:endParaRPr/>
          </a:p>
          <a:p>
            <a:pPr marL="18288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nl"/>
              <a:t>update projectplan tegen eind oktober</a:t>
            </a:r>
            <a:endParaRPr/>
          </a:p>
          <a:p>
            <a:pPr marL="18288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nl"/>
              <a:t>opstartgesprek in november + opvolggesprek voorjaar 2025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alle initiatieven worden najaar 2025 opnieuw beoordeeld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l"/>
              <a:t>ifv definitieve erkenning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l"/>
              <a:t>pragmatische aanpak: niet alle dossiers via beoordelingscommissie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nieuwe aanbieders RTH: controle door zorginspectie eerste helft 2025 ifv kwaliteit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72" name="Google Shape;572;p9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Pilootfase RTH - een project met meerdere sporen</a:t>
            </a:r>
            <a:endParaRPr/>
          </a:p>
        </p:txBody>
      </p:sp>
      <p:sp>
        <p:nvSpPr>
          <p:cNvPr id="578" name="Google Shape;578;p98"/>
          <p:cNvSpPr txBox="1">
            <a:spLocks noGrp="1"/>
          </p:cNvSpPr>
          <p:nvPr>
            <p:ph type="body" idx="1"/>
          </p:nvPr>
        </p:nvSpPr>
        <p:spPr>
          <a:xfrm>
            <a:off x="311700" y="1175601"/>
            <a:ext cx="8520600" cy="3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/>
              <a:t>Inhoudelijke sporen in het project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Inhoudelijke en thematische verdieping in 4 luiken</a:t>
            </a:r>
            <a:endParaRPr/>
          </a:p>
          <a:p>
            <a:pPr marL="9144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Versterken van basisvoorzieningen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Evalueren van de specifieke modaliteiten van RTH in de piloot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IDO &amp; RTH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Toepassing van de % voor innovatie en samenwerken/netwerken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Verdere concretisering en bevraging van de 4 basisprincipes RTH.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Participatie van gebruikers.</a:t>
            </a:r>
            <a:endParaRPr/>
          </a:p>
        </p:txBody>
      </p:sp>
      <p:sp>
        <p:nvSpPr>
          <p:cNvPr id="579" name="Google Shape;579;p9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Pilootfase RTH - Projectplan inhoudelijk spoor thematische verdieping</a:t>
            </a:r>
            <a:endParaRPr/>
          </a:p>
        </p:txBody>
      </p:sp>
      <p:sp>
        <p:nvSpPr>
          <p:cNvPr id="585" name="Google Shape;585;p9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 b="1" i="1"/>
              <a:t>Versterken van basisvoorzieningen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Initiatieven in pilootfase RTH schakelen bij ikv onder meer werking Sociale Huizen en Huizen van het Kind, vrijetijds- en vakantiewerkingen, diagnostiek, dak- en thuislozenwerkingen … 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Past in ambities VAPH en sector PmH richting 2040. Maar, belangrijk om goed af te stemmen, rollen en opdrachten af te bakenen, complementariteit te bewaken!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In 2024-2025 verkennen we 2 specifieke situaties i.s.m. collega’s binnen beleidsdomein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inclusieve kinderopvang en Huizen van het Kind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infoloketten &amp; vraagverheldering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Vervolgens verbreding naar andere situaties en domeinen. cf ambities 1 en 2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86" name="Google Shape;586;p9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Pilootfase RTH - Projectplan inhoudelijk spoor thematische verdieping</a:t>
            </a:r>
            <a:endParaRPr/>
          </a:p>
        </p:txBody>
      </p:sp>
      <p:sp>
        <p:nvSpPr>
          <p:cNvPr id="592" name="Google Shape;592;p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i="1"/>
              <a:t>2. Evalueren van de specifieke modaliteiten van RTH in de piloot</a:t>
            </a:r>
            <a:endParaRPr b="1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Tegen midden 2025 conclusies nodig mbt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toepassingen van de open functie: abonnement, oproepbare permanentie, respijtzorg aan huis, praktisch pedagogische ondersteuning;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anonieme RTH;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mogelijkheid om tot maximaal 12 punten (ipv 8 punten) RTH in te zetten.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Verdiepende sessies, synthesenota’s, advies PWG F&amp;B ifv (definitief) aanpassen BVR RTH.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93" name="Google Shape;593;p10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Pilootfase RTH - Projectplan inhoudelijk spoor thematische verdieping</a:t>
            </a:r>
            <a:endParaRPr/>
          </a:p>
        </p:txBody>
      </p:sp>
      <p:sp>
        <p:nvSpPr>
          <p:cNvPr id="599" name="Google Shape;599;p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i="1"/>
              <a:t>3. IDO &amp; RTH</a:t>
            </a:r>
            <a:endParaRPr b="1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We monitoren en evalueren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hoe de IDO vandaag (binnen en buiten de piloot) gehanteerd wordt binnen RTH;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wat de ervaringen van aanbieders binnen de pilootfase en eventueel ruimer van aanbieders van laagdrempelige RTH zijn;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wat de ervaringen van gebruikers RTH zijn;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wat de ervaringen en vaststellingen vanuit de administratie (cliëntregistratie) zijn.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Indien nodig voorstel tot aanpassing regelgeving. Regulier adviestraject (PWG F&amp;B).</a:t>
            </a:r>
            <a:endParaRPr/>
          </a:p>
        </p:txBody>
      </p:sp>
      <p:sp>
        <p:nvSpPr>
          <p:cNvPr id="600" name="Google Shape;600;p10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Pilootfase RTH - Projectplan inhoudelijk spoor thematische verdieping</a:t>
            </a:r>
            <a:endParaRPr/>
          </a:p>
        </p:txBody>
      </p:sp>
      <p:sp>
        <p:nvSpPr>
          <p:cNvPr id="606" name="Google Shape;606;p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17700" cy="3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i="1"/>
              <a:t>4. Toepassing van de % voor innovatie en samenwerken/netwerken</a:t>
            </a:r>
            <a:endParaRPr b="1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In de periode 2024-2025 willen we monitoren en evalueren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hoeveel organisaties gebruik maken van deze mogelijkheid,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welke organisaties wel/geen gebruik maken van deze mogelijkheid (grote vs kleinere organisaties bijvoorbeeld),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hoe de middelen voor ‘innovatie’ worden ingezet, wat men hiermee bereikt,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hoe de middelen voor ‘samenwerken en netwerken’ worden ingezet, over welke vormen van samenwerken en netwerken het gaat.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In 2025 eerste voorlopige bevindingen en vaststellingen. Regulier adviestraject (PWG F&amp;B).</a:t>
            </a:r>
            <a:endParaRPr/>
          </a:p>
        </p:txBody>
      </p:sp>
      <p:sp>
        <p:nvSpPr>
          <p:cNvPr id="607" name="Google Shape;607;p10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Pilootfase RTH - Projectplan inhoudelijk spoor Concretiseren en bevragen van de 4 basisprincipes RTH</a:t>
            </a:r>
            <a:endParaRPr/>
          </a:p>
        </p:txBody>
      </p:sp>
      <p:sp>
        <p:nvSpPr>
          <p:cNvPr id="613" name="Google Shape;613;p103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 hanteren 2 invalshoeken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Hoe wordt de inzet van de 4 basisprincipes ervaren door de gebruikers van RTH?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Onderzoek Universtiteit Gent.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Hoe passen de aanbieders RTH de 4 basisprincipes toe in de praktijk?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Eigen analyses VAPH.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Zie verdere toelichting.</a:t>
            </a:r>
            <a:endParaRPr/>
          </a:p>
        </p:txBody>
      </p:sp>
      <p:sp>
        <p:nvSpPr>
          <p:cNvPr id="614" name="Google Shape;614;p10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Pilootfase RTH - Projectplan inhoudelijk spoor </a:t>
            </a:r>
            <a:r>
              <a:rPr lang="nl"/>
              <a:t>Participatie van gebruikers</a:t>
            </a:r>
            <a:endParaRPr/>
          </a:p>
        </p:txBody>
      </p:sp>
      <p:sp>
        <p:nvSpPr>
          <p:cNvPr id="620" name="Google Shape;620;p10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Dit spoor wordt uitgewerkt binnen de bestaande werkgroep participatie.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Niveau van de individuele gebruikers:</a:t>
            </a:r>
            <a:endParaRPr/>
          </a:p>
          <a:p>
            <a:pPr marL="9144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Welke gebruikers bereiken we onvoldoende of niet met RTH, terwijl RTH wel mogelijkheden voor hen zou bieden?</a:t>
            </a:r>
            <a:endParaRPr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Waarom bereiken we hen niet? Wat zou kunnen helpen?</a:t>
            </a:r>
            <a:endParaRPr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(Hoe) worden gebruikers binnen de pilootfase geïnformeerd en actief betrokken door de RTH-aanbieders?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Niveau van beleid: hoe kunnen we gebruikers van RTH-aanbieders actief betrekken bij de verdere beleidsontwikkelingen RTH?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21" name="Google Shape;621;p10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7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Programma</a:t>
            </a:r>
            <a:endParaRPr/>
          </a:p>
        </p:txBody>
      </p:sp>
      <p:sp>
        <p:nvSpPr>
          <p:cNvPr id="504" name="Google Shape;504;p87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 i="1"/>
              <a:t>Voormiddag (10u - 12u30)</a:t>
            </a:r>
            <a:endParaRPr b="1" i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Welkom (James Van Casteren)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verlengde pilootfase RTH: ruimer kader en update (Ann Van den Abbeele)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4 basisprincipes RTH: stand van zaken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invalshoek gebruikers (UGent, Eva Pattyn)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invalshoek aanbieders (team beleid/wetenschappelijk onderzoek, Dora Proost)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Vooruitblik op de namiddagsessies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 b="1" i="1"/>
              <a:t>Namiddag (vanaf 13u30)</a:t>
            </a:r>
            <a:endParaRPr b="1" i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Interactieve, parallelle sessies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Plenaire terugkoppeling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05" name="Google Shape;505;p8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Enkele belangrijke milestones</a:t>
            </a:r>
            <a:endParaRPr/>
          </a:p>
        </p:txBody>
      </p:sp>
      <p:sp>
        <p:nvSpPr>
          <p:cNvPr id="627" name="Google Shape;627;p105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8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evaluatie- en beslismomenten ifv verlengen erkenning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najaar 2024 en najaar 2025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aanvraag verlenging erkenning uiterlijk 3 maanden voor afloop geldende erkenning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duidelijkheid voor initiatiefnemer uiterlijk 2 à 3 maanden voor afloop geldende erkenning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voor nieuwe aanbieders: bijkomend check op voldoen kwaliteitsvoorwaarden door zorginspectie, parallel met beslissing verlengen erkenning na 2025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consolideren van inhoudelijke conclusies en aanbevelingen ifv toekomstig beleid RTH, deadline: 30/06/2025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consolideren van technische/praktisch-organisatorische aanpassingen RTH, deadline: 30/06/25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proces- en IT aanpassingen VAPH: najaar 2025, deadline oplevering voor kerst 2025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opmaak ontwerpregelgeving RTH ifv tijdig doorlopen en afronden legistiek traject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28" name="Google Shape;628;p10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06"/>
          <p:cNvSpPr txBox="1">
            <a:spLocks noGrp="1"/>
          </p:cNvSpPr>
          <p:nvPr>
            <p:ph type="title"/>
          </p:nvPr>
        </p:nvSpPr>
        <p:spPr>
          <a:xfrm>
            <a:off x="4928475" y="2049150"/>
            <a:ext cx="41010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4 basisprincipes RTH: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stand van zaken</a:t>
            </a:r>
            <a:endParaRPr/>
          </a:p>
        </p:txBody>
      </p:sp>
      <p:sp>
        <p:nvSpPr>
          <p:cNvPr id="634" name="Google Shape;634;p10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0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Luik bevraging gebruikers</a:t>
            </a:r>
            <a:endParaRPr/>
          </a:p>
        </p:txBody>
      </p:sp>
      <p:sp>
        <p:nvSpPr>
          <p:cNvPr id="640" name="Google Shape;640;p10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23</a:t>
            </a:fld>
            <a:endParaRPr/>
          </a:p>
        </p:txBody>
      </p:sp>
      <p:pic>
        <p:nvPicPr>
          <p:cNvPr id="646" name="Google Shape;646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24</a:t>
            </a:fld>
            <a:endParaRPr/>
          </a:p>
        </p:txBody>
      </p:sp>
      <p:pic>
        <p:nvPicPr>
          <p:cNvPr id="652" name="Google Shape;652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25</a:t>
            </a:fld>
            <a:endParaRPr/>
          </a:p>
        </p:txBody>
      </p:sp>
      <p:pic>
        <p:nvPicPr>
          <p:cNvPr id="658" name="Google Shape;658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26</a:t>
            </a:fld>
            <a:endParaRPr/>
          </a:p>
        </p:txBody>
      </p:sp>
      <p:pic>
        <p:nvPicPr>
          <p:cNvPr id="664" name="Google Shape;664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27</a:t>
            </a:fld>
            <a:endParaRPr/>
          </a:p>
        </p:txBody>
      </p:sp>
      <p:pic>
        <p:nvPicPr>
          <p:cNvPr id="670" name="Google Shape;670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28</a:t>
            </a:fld>
            <a:endParaRPr/>
          </a:p>
        </p:txBody>
      </p:sp>
      <p:pic>
        <p:nvPicPr>
          <p:cNvPr id="676" name="Google Shape;676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29</a:t>
            </a:fld>
            <a:endParaRPr/>
          </a:p>
        </p:txBody>
      </p:sp>
      <p:pic>
        <p:nvPicPr>
          <p:cNvPr id="682" name="Google Shape;682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8"/>
          <p:cNvSpPr txBox="1">
            <a:spLocks noGrp="1"/>
          </p:cNvSpPr>
          <p:nvPr>
            <p:ph type="title"/>
          </p:nvPr>
        </p:nvSpPr>
        <p:spPr>
          <a:xfrm>
            <a:off x="4928475" y="2049150"/>
            <a:ext cx="41010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WELKOM</a:t>
            </a:r>
            <a:endParaRPr sz="4500"/>
          </a:p>
        </p:txBody>
      </p:sp>
      <p:sp>
        <p:nvSpPr>
          <p:cNvPr id="511" name="Google Shape;511;p8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30</a:t>
            </a:fld>
            <a:endParaRPr/>
          </a:p>
        </p:txBody>
      </p:sp>
      <p:pic>
        <p:nvPicPr>
          <p:cNvPr id="688" name="Google Shape;68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31</a:t>
            </a:fld>
            <a:endParaRPr/>
          </a:p>
        </p:txBody>
      </p:sp>
      <p:pic>
        <p:nvPicPr>
          <p:cNvPr id="694" name="Google Shape;69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32</a:t>
            </a:fld>
            <a:endParaRPr/>
          </a:p>
        </p:txBody>
      </p:sp>
      <p:pic>
        <p:nvPicPr>
          <p:cNvPr id="700" name="Google Shape;700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33</a:t>
            </a:fld>
            <a:endParaRPr/>
          </a:p>
        </p:txBody>
      </p:sp>
      <p:pic>
        <p:nvPicPr>
          <p:cNvPr id="706" name="Google Shape;706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34</a:t>
            </a:fld>
            <a:endParaRPr/>
          </a:p>
        </p:txBody>
      </p:sp>
      <p:pic>
        <p:nvPicPr>
          <p:cNvPr id="712" name="Google Shape;712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35</a:t>
            </a:fld>
            <a:endParaRPr/>
          </a:p>
        </p:txBody>
      </p:sp>
      <p:pic>
        <p:nvPicPr>
          <p:cNvPr id="718" name="Google Shape;71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36</a:t>
            </a:fld>
            <a:endParaRPr/>
          </a:p>
        </p:txBody>
      </p:sp>
      <p:pic>
        <p:nvPicPr>
          <p:cNvPr id="724" name="Google Shape;724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37</a:t>
            </a:fld>
            <a:endParaRPr/>
          </a:p>
        </p:txBody>
      </p:sp>
      <p:pic>
        <p:nvPicPr>
          <p:cNvPr id="730" name="Google Shape;730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38</a:t>
            </a:fld>
            <a:endParaRPr/>
          </a:p>
        </p:txBody>
      </p:sp>
      <p:pic>
        <p:nvPicPr>
          <p:cNvPr id="736" name="Google Shape;736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39</a:t>
            </a:fld>
            <a:endParaRPr/>
          </a:p>
        </p:txBody>
      </p:sp>
      <p:pic>
        <p:nvPicPr>
          <p:cNvPr id="742" name="Google Shape;742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9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De verlengde pilootfase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 i="1"/>
              <a:t>1 juli 2024 tot en met 31 december 2025</a:t>
            </a:r>
            <a:endParaRPr/>
          </a:p>
        </p:txBody>
      </p:sp>
      <p:sp>
        <p:nvSpPr>
          <p:cNvPr id="517" name="Google Shape;517;p8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40</a:t>
            </a:fld>
            <a:endParaRPr/>
          </a:p>
        </p:txBody>
      </p:sp>
      <p:pic>
        <p:nvPicPr>
          <p:cNvPr id="748" name="Google Shape;748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41</a:t>
            </a:fld>
            <a:endParaRPr/>
          </a:p>
        </p:txBody>
      </p:sp>
      <p:pic>
        <p:nvPicPr>
          <p:cNvPr id="754" name="Google Shape;754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42</a:t>
            </a:fld>
            <a:endParaRPr/>
          </a:p>
        </p:txBody>
      </p:sp>
      <p:pic>
        <p:nvPicPr>
          <p:cNvPr id="760" name="Google Shape;760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43</a:t>
            </a:fld>
            <a:endParaRPr/>
          </a:p>
        </p:txBody>
      </p:sp>
      <p:pic>
        <p:nvPicPr>
          <p:cNvPr id="766" name="Google Shape;766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44</a:t>
            </a:fld>
            <a:endParaRPr/>
          </a:p>
        </p:txBody>
      </p:sp>
      <p:pic>
        <p:nvPicPr>
          <p:cNvPr id="772" name="Google Shape;772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45</a:t>
            </a:fld>
            <a:endParaRPr/>
          </a:p>
        </p:txBody>
      </p:sp>
      <p:pic>
        <p:nvPicPr>
          <p:cNvPr id="778" name="Google Shape;778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46</a:t>
            </a:fld>
            <a:endParaRPr/>
          </a:p>
        </p:txBody>
      </p:sp>
      <p:pic>
        <p:nvPicPr>
          <p:cNvPr id="784" name="Google Shape;784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47</a:t>
            </a:fld>
            <a:endParaRPr/>
          </a:p>
        </p:txBody>
      </p:sp>
      <p:pic>
        <p:nvPicPr>
          <p:cNvPr id="790" name="Google Shape;790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48</a:t>
            </a:fld>
            <a:endParaRPr/>
          </a:p>
        </p:txBody>
      </p:sp>
      <p:pic>
        <p:nvPicPr>
          <p:cNvPr id="796" name="Google Shape;796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49</a:t>
            </a:fld>
            <a:endParaRPr/>
          </a:p>
        </p:txBody>
      </p:sp>
      <p:pic>
        <p:nvPicPr>
          <p:cNvPr id="802" name="Google Shape;802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0"/>
          <p:cNvSpPr txBox="1">
            <a:spLocks noGrp="1"/>
          </p:cNvSpPr>
          <p:nvPr>
            <p:ph type="body" idx="1"/>
          </p:nvPr>
        </p:nvSpPr>
        <p:spPr>
          <a:xfrm>
            <a:off x="311700" y="884975"/>
            <a:ext cx="8520600" cy="29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nl"/>
              <a:t>Het ruimere beleidskader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nl"/>
              <a:t>111 initiatieven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nl"/>
              <a:t>Een project met meerdere sporen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nl"/>
              <a:t>Enkele belangrijke milestones</a:t>
            </a:r>
            <a:endParaRPr/>
          </a:p>
          <a:p>
            <a:pPr marL="45720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23" name="Google Shape;523;p9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50</a:t>
            </a:fld>
            <a:endParaRPr/>
          </a:p>
        </p:txBody>
      </p:sp>
      <p:pic>
        <p:nvPicPr>
          <p:cNvPr id="808" name="Google Shape;808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51</a:t>
            </a:fld>
            <a:endParaRPr/>
          </a:p>
        </p:txBody>
      </p:sp>
      <p:pic>
        <p:nvPicPr>
          <p:cNvPr id="814" name="Google Shape;814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52</a:t>
            </a:fld>
            <a:endParaRPr/>
          </a:p>
        </p:txBody>
      </p:sp>
      <p:pic>
        <p:nvPicPr>
          <p:cNvPr id="820" name="Google Shape;820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53</a:t>
            </a:fld>
            <a:endParaRPr/>
          </a:p>
        </p:txBody>
      </p:sp>
      <p:pic>
        <p:nvPicPr>
          <p:cNvPr id="826" name="Google Shape;826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54</a:t>
            </a:fld>
            <a:endParaRPr/>
          </a:p>
        </p:txBody>
      </p:sp>
      <p:pic>
        <p:nvPicPr>
          <p:cNvPr id="832" name="Google Shape;832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55</a:t>
            </a:fld>
            <a:endParaRPr/>
          </a:p>
        </p:txBody>
      </p:sp>
      <p:pic>
        <p:nvPicPr>
          <p:cNvPr id="838" name="Google Shape;838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56</a:t>
            </a:fld>
            <a:endParaRPr/>
          </a:p>
        </p:txBody>
      </p:sp>
      <p:pic>
        <p:nvPicPr>
          <p:cNvPr id="844" name="Google Shape;844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57</a:t>
            </a:fld>
            <a:endParaRPr/>
          </a:p>
        </p:txBody>
      </p:sp>
      <p:pic>
        <p:nvPicPr>
          <p:cNvPr id="850" name="Google Shape;850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58</a:t>
            </a:fld>
            <a:endParaRPr/>
          </a:p>
        </p:txBody>
      </p:sp>
      <p:pic>
        <p:nvPicPr>
          <p:cNvPr id="856" name="Google Shape;856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59</a:t>
            </a:fld>
            <a:endParaRPr/>
          </a:p>
        </p:txBody>
      </p:sp>
      <p:pic>
        <p:nvPicPr>
          <p:cNvPr id="862" name="Google Shape;862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1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Het ruimere kader - Aanbevelingen van het VAPH voor nieuwe regeerperiode</a:t>
            </a:r>
            <a:endParaRPr/>
          </a:p>
        </p:txBody>
      </p:sp>
      <p:sp>
        <p:nvSpPr>
          <p:cNvPr id="529" name="Google Shape;529;p91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4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i="1"/>
              <a:t>Een kwaliteitsvol leven voor iedere persoon met een handicap in een open en toegankelijke samenleving - 5 ambities</a:t>
            </a:r>
            <a:endParaRPr/>
          </a:p>
          <a:p>
            <a:pPr marL="9144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een open en toegankelijke woon- leefomgeving waarin personen met een handicap actief participeren en kwaliteitsvol leven</a:t>
            </a:r>
            <a:endParaRPr sz="160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gedeelde verantwoordelijkheid met andere beleidsdomeinen en (deel)sectoren en een geïntegreerd zorgmodel</a:t>
            </a:r>
            <a:endParaRPr sz="160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een actieve ambassadeursrol voor het VAPH en zijn stakeholders om een kwaliteitsvol leven in een open en toegankelijke samenleving te realiseren</a:t>
            </a:r>
            <a:endParaRPr sz="160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extra investeringen in zorg, ondersteuning en hulpmiddelen</a:t>
            </a:r>
            <a:endParaRPr sz="160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(doel)regelgeving, aangepaste (financierings-) systemen en processen om de bovenstaande ambities mogelijk te maken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600" b="1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https://www.vaph.be/documenten/een-kwaliteitsvol-leven-voor-iedere-persoon-met-een-handicap-een-open-en-toegankelijke-samenleving</a:t>
            </a:r>
            <a:endParaRPr sz="1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530" name="Google Shape;530;p9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60</a:t>
            </a:fld>
            <a:endParaRPr/>
          </a:p>
        </p:txBody>
      </p:sp>
      <p:pic>
        <p:nvPicPr>
          <p:cNvPr id="868" name="Google Shape;868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61</a:t>
            </a:fld>
            <a:endParaRPr/>
          </a:p>
        </p:txBody>
      </p:sp>
      <p:pic>
        <p:nvPicPr>
          <p:cNvPr id="874" name="Google Shape;874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62</a:t>
            </a:fld>
            <a:endParaRPr/>
          </a:p>
        </p:txBody>
      </p:sp>
      <p:pic>
        <p:nvPicPr>
          <p:cNvPr id="880" name="Google Shape;880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63</a:t>
            </a:fld>
            <a:endParaRPr/>
          </a:p>
        </p:txBody>
      </p:sp>
      <p:pic>
        <p:nvPicPr>
          <p:cNvPr id="886" name="Google Shape;886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49"/>
          <p:cNvSpPr/>
          <p:nvPr/>
        </p:nvSpPr>
        <p:spPr>
          <a:xfrm>
            <a:off x="1804850" y="3074475"/>
            <a:ext cx="1350300" cy="1407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Luik bevraging aanbieders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3" name="Google Shape;893;p1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64</a:t>
            </a:fld>
            <a:endParaRPr/>
          </a:p>
        </p:txBody>
      </p:sp>
      <p:sp>
        <p:nvSpPr>
          <p:cNvPr id="894" name="Google Shape;894;p149"/>
          <p:cNvSpPr/>
          <p:nvPr/>
        </p:nvSpPr>
        <p:spPr>
          <a:xfrm>
            <a:off x="352675" y="3074475"/>
            <a:ext cx="1350300" cy="1407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49"/>
          <p:cNvSpPr txBox="1"/>
          <p:nvPr/>
        </p:nvSpPr>
        <p:spPr>
          <a:xfrm>
            <a:off x="-72425" y="3627825"/>
            <a:ext cx="22005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OORSPRONKELIJKE VRAGENLIJST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149"/>
          <p:cNvSpPr txBox="1"/>
          <p:nvPr/>
        </p:nvSpPr>
        <p:spPr>
          <a:xfrm>
            <a:off x="1379750" y="3627825"/>
            <a:ext cx="22005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CLUSTERANALYSE BASISPRINCIPES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149"/>
          <p:cNvSpPr/>
          <p:nvPr/>
        </p:nvSpPr>
        <p:spPr>
          <a:xfrm>
            <a:off x="3257013" y="3074475"/>
            <a:ext cx="1350300" cy="1407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49"/>
          <p:cNvSpPr txBox="1"/>
          <p:nvPr/>
        </p:nvSpPr>
        <p:spPr>
          <a:xfrm>
            <a:off x="2855313" y="3586825"/>
            <a:ext cx="22005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SAMENWERKINGEN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149"/>
          <p:cNvSpPr/>
          <p:nvPr/>
        </p:nvSpPr>
        <p:spPr>
          <a:xfrm>
            <a:off x="4762963" y="3033475"/>
            <a:ext cx="1350300" cy="1407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49"/>
          <p:cNvSpPr/>
          <p:nvPr/>
        </p:nvSpPr>
        <p:spPr>
          <a:xfrm>
            <a:off x="6208150" y="3033475"/>
            <a:ext cx="1350300" cy="1407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49"/>
          <p:cNvSpPr/>
          <p:nvPr/>
        </p:nvSpPr>
        <p:spPr>
          <a:xfrm>
            <a:off x="7653313" y="3033475"/>
            <a:ext cx="1350300" cy="1407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49"/>
          <p:cNvSpPr txBox="1"/>
          <p:nvPr/>
        </p:nvSpPr>
        <p:spPr>
          <a:xfrm>
            <a:off x="4337875" y="3586825"/>
            <a:ext cx="22005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KNELPUNTEN EN</a:t>
            </a:r>
            <a:b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VERDERE STAPPEN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149"/>
          <p:cNvSpPr txBox="1"/>
          <p:nvPr/>
        </p:nvSpPr>
        <p:spPr>
          <a:xfrm>
            <a:off x="5783075" y="3586825"/>
            <a:ext cx="22005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BIJSTURINGEN </a:t>
            </a:r>
            <a:b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VRAGENLIJST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149"/>
          <p:cNvSpPr txBox="1"/>
          <p:nvPr/>
        </p:nvSpPr>
        <p:spPr>
          <a:xfrm>
            <a:off x="7228225" y="3586825"/>
            <a:ext cx="22005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VERDER VERLOOP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50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OORSPRONKELIJKE VRAGENLIJST</a:t>
            </a:r>
            <a:endParaRPr/>
          </a:p>
        </p:txBody>
      </p:sp>
      <p:sp>
        <p:nvSpPr>
          <p:cNvPr id="910" name="Google Shape;910;p15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65</a:t>
            </a:fld>
            <a:endParaRPr/>
          </a:p>
        </p:txBody>
      </p:sp>
      <p:pic>
        <p:nvPicPr>
          <p:cNvPr id="911" name="Google Shape;911;p15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0" y="0"/>
            <a:ext cx="4315499" cy="647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OORSPRONKELIJKE VRAGENLIJST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17" name="Google Shape;917;p15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 b="1"/>
              <a:t>Hoe </a:t>
            </a:r>
            <a:r>
              <a:rPr lang="nl" sz="1600"/>
              <a:t>werd </a:t>
            </a:r>
            <a:r>
              <a:rPr lang="nl" sz="1600" b="1"/>
              <a:t>basisprincipe X</a:t>
            </a:r>
            <a:r>
              <a:rPr lang="nl" sz="1600"/>
              <a:t> </a:t>
            </a:r>
            <a:r>
              <a:rPr lang="nl" sz="1600" b="1"/>
              <a:t>toegepast </a:t>
            </a:r>
            <a:r>
              <a:rPr lang="nl" sz="1600"/>
              <a:t>binnen jouw initiatief?</a:t>
            </a:r>
            <a:endParaRPr sz="1600"/>
          </a:p>
          <a:p>
            <a:pPr marL="719999" lvl="0" indent="-281599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nl" sz="1600"/>
              <a:t>Hoe merken </a:t>
            </a:r>
            <a:r>
              <a:rPr lang="nl" sz="1600" b="1"/>
              <a:t>gebruikers </a:t>
            </a:r>
            <a:r>
              <a:rPr lang="nl" sz="1600"/>
              <a:t>dat je dit basisprincipe X in jouw initiatief toepast?</a:t>
            </a:r>
            <a:endParaRPr sz="1600"/>
          </a:p>
          <a:p>
            <a:pPr marL="719999" lvl="0" indent="-281599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nl" sz="1600"/>
              <a:t>Hoe merken </a:t>
            </a:r>
            <a:r>
              <a:rPr lang="nl" sz="1600" b="1"/>
              <a:t>verwijzers </a:t>
            </a:r>
            <a:r>
              <a:rPr lang="nl" sz="1600"/>
              <a:t>dat je dit principe X in jouw initiatief toepast?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Hoe vaak schakelde je vanuit jouw initiatief zelf bij naar </a:t>
            </a:r>
            <a:r>
              <a:rPr lang="nl" sz="1600" b="1"/>
              <a:t>andere reguliere of niet-VAPH ondersteuning</a:t>
            </a:r>
            <a:r>
              <a:rPr lang="nl" sz="1600"/>
              <a:t>; maak dit concreet (naar welke diensten, voor welke begeleidingsvragen, etc.)?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In geval dat er verschillende diensten samenwerkten binnen hetzelfde cliënttraject: welke stappen werden vanuit jouw initiatief genomen om te komen tot </a:t>
            </a:r>
            <a:r>
              <a:rPr lang="nl" sz="1600" b="1"/>
              <a:t>geïntegreerde en doelgerichte zorg</a:t>
            </a:r>
            <a:r>
              <a:rPr lang="nl" sz="1600"/>
              <a:t> ten aanzien van de cliënt en zijn netwerk?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Hebben jullie de </a:t>
            </a:r>
            <a:r>
              <a:rPr lang="nl" sz="1600" b="1"/>
              <a:t>gebruikers </a:t>
            </a:r>
            <a:r>
              <a:rPr lang="nl" sz="1600"/>
              <a:t>(en hun netwerk) </a:t>
            </a:r>
            <a:r>
              <a:rPr lang="nl" sz="1600" b="1"/>
              <a:t>bevraagd </a:t>
            </a:r>
            <a:r>
              <a:rPr lang="nl" sz="1600"/>
              <a:t>naar hoe ze de ondersteuning binnen jouw initiatief hebben ervaren? </a:t>
            </a:r>
            <a:r>
              <a:rPr lang="nl" sz="1600" b="1"/>
              <a:t>Hoe </a:t>
            </a:r>
            <a:r>
              <a:rPr lang="nl" sz="1600"/>
              <a:t>en </a:t>
            </a:r>
            <a:r>
              <a:rPr lang="nl" sz="1600" b="1"/>
              <a:t>wanneer </a:t>
            </a:r>
            <a:r>
              <a:rPr lang="nl" sz="1600"/>
              <a:t>hebben jullie dat gedaan?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Welke </a:t>
            </a:r>
            <a:r>
              <a:rPr lang="nl" sz="1600" b="1"/>
              <a:t>knelpunten </a:t>
            </a:r>
            <a:r>
              <a:rPr lang="nl" sz="1600"/>
              <a:t>hebben jullie ervaren bij het toepassen of realiseren van de basisprincipes?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Welke </a:t>
            </a:r>
            <a:r>
              <a:rPr lang="nl" sz="1600" b="1"/>
              <a:t>verdere stappen</a:t>
            </a:r>
            <a:r>
              <a:rPr lang="nl" sz="1600"/>
              <a:t> plannen jullie nog in 2024 met betrekking tot de toepassing van de vier basisprincipes?</a:t>
            </a:r>
            <a:endParaRPr sz="1600"/>
          </a:p>
        </p:txBody>
      </p:sp>
      <p:sp>
        <p:nvSpPr>
          <p:cNvPr id="918" name="Google Shape;918;p15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52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CLUSTERANALYSE BASISPRINCIPES</a:t>
            </a:r>
            <a:endParaRPr/>
          </a:p>
        </p:txBody>
      </p:sp>
      <p:sp>
        <p:nvSpPr>
          <p:cNvPr id="924" name="Google Shape;924;p15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67</a:t>
            </a:fld>
            <a:endParaRPr/>
          </a:p>
        </p:txBody>
      </p:sp>
      <p:pic>
        <p:nvPicPr>
          <p:cNvPr id="925" name="Google Shape;925;p15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314"/>
          <a:stretch/>
        </p:blipFill>
        <p:spPr>
          <a:xfrm>
            <a:off x="174775" y="0"/>
            <a:ext cx="4333626" cy="54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CLUSTERANALYSE BASISPRINCIPES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31" name="Google Shape;931;p15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 b="1"/>
              <a:t>Hoe </a:t>
            </a:r>
            <a:r>
              <a:rPr lang="nl" sz="1600"/>
              <a:t>werd </a:t>
            </a:r>
            <a:r>
              <a:rPr lang="nl" sz="1600" b="1"/>
              <a:t>basisprincipe X</a:t>
            </a:r>
            <a:r>
              <a:rPr lang="nl" sz="1600"/>
              <a:t> </a:t>
            </a:r>
            <a:r>
              <a:rPr lang="nl" sz="1600" b="1"/>
              <a:t>toegepast </a:t>
            </a:r>
            <a:r>
              <a:rPr lang="nl" sz="1600"/>
              <a:t>binnen jouw initiatief?</a:t>
            </a:r>
            <a:endParaRPr sz="1600"/>
          </a:p>
          <a:p>
            <a:pPr marL="719999" lvl="0" indent="-281599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nl" sz="1600"/>
              <a:t>Hoe merken </a:t>
            </a:r>
            <a:r>
              <a:rPr lang="nl" sz="1600" b="1"/>
              <a:t>gebruikers </a:t>
            </a:r>
            <a:r>
              <a:rPr lang="nl" sz="1600"/>
              <a:t>dat je dit basisprincipe X in jouw initiatief toepast?</a:t>
            </a:r>
            <a:endParaRPr sz="1600"/>
          </a:p>
          <a:p>
            <a:pPr marL="719999" lvl="0" indent="-281599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nl" sz="1600"/>
              <a:t>Hoe merken </a:t>
            </a:r>
            <a:r>
              <a:rPr lang="nl" sz="1600" b="1"/>
              <a:t>verwijzers </a:t>
            </a:r>
            <a:r>
              <a:rPr lang="nl" sz="1600"/>
              <a:t>dat je dit principe X in jouw initiatief toepast?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Hoe vaak schakelde je vanuit jouw initiatief zelf bij naar </a:t>
            </a:r>
            <a:r>
              <a:rPr lang="nl" sz="1600" b="1"/>
              <a:t>andere reguliere of niet-VAPH ondersteuning</a:t>
            </a:r>
            <a:r>
              <a:rPr lang="nl" sz="1600"/>
              <a:t>; maak dit concreet (naar welke diensten, voor welke begeleidingsvragen, etc.)?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In geval dat er verschillende diensten samenwerkten binnen hetzelfde cliënttraject: welke stappen werden vanuit jouw initiatief genomen om te komen tot </a:t>
            </a:r>
            <a:r>
              <a:rPr lang="nl" sz="1600" b="1"/>
              <a:t>geïntegreerde en doelgerichte zorg</a:t>
            </a:r>
            <a:r>
              <a:rPr lang="nl" sz="1600"/>
              <a:t> ten aanzien van de cliënt en zijn netwerk?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Hebben jullie de </a:t>
            </a:r>
            <a:r>
              <a:rPr lang="nl" sz="1600" b="1"/>
              <a:t>gebruikers </a:t>
            </a:r>
            <a:r>
              <a:rPr lang="nl" sz="1600"/>
              <a:t>(en hun netwerk) </a:t>
            </a:r>
            <a:r>
              <a:rPr lang="nl" sz="1600" b="1"/>
              <a:t>bevraagd </a:t>
            </a:r>
            <a:r>
              <a:rPr lang="nl" sz="1600"/>
              <a:t>naar hoe ze de ondersteuning binnen jouw initiatief hebben ervaren? </a:t>
            </a:r>
            <a:r>
              <a:rPr lang="nl" sz="1600" b="1"/>
              <a:t>Hoe </a:t>
            </a:r>
            <a:r>
              <a:rPr lang="nl" sz="1600"/>
              <a:t>en </a:t>
            </a:r>
            <a:r>
              <a:rPr lang="nl" sz="1600" b="1"/>
              <a:t>wanneer </a:t>
            </a:r>
            <a:r>
              <a:rPr lang="nl" sz="1600"/>
              <a:t>hebben jullie dat gedaan?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Welke </a:t>
            </a:r>
            <a:r>
              <a:rPr lang="nl" sz="1600" b="1"/>
              <a:t>knelpunten </a:t>
            </a:r>
            <a:r>
              <a:rPr lang="nl" sz="1600"/>
              <a:t>hebben jullie ervaren bij het toepassen of realiseren van de basisprincipes?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Welke </a:t>
            </a:r>
            <a:r>
              <a:rPr lang="nl" sz="1600" b="1"/>
              <a:t>verdere stappen</a:t>
            </a:r>
            <a:r>
              <a:rPr lang="nl" sz="1600"/>
              <a:t> plannen jullie nog in 2024 met betrekking tot de toepassing van de vier basisprincipes?</a:t>
            </a:r>
            <a:endParaRPr sz="1600"/>
          </a:p>
        </p:txBody>
      </p:sp>
      <p:sp>
        <p:nvSpPr>
          <p:cNvPr id="932" name="Google Shape;932;p15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68</a:t>
            </a:fld>
            <a:endParaRPr/>
          </a:p>
        </p:txBody>
      </p:sp>
      <p:sp>
        <p:nvSpPr>
          <p:cNvPr id="933" name="Google Shape;933;p153"/>
          <p:cNvSpPr/>
          <p:nvPr/>
        </p:nvSpPr>
        <p:spPr>
          <a:xfrm>
            <a:off x="370900" y="1069675"/>
            <a:ext cx="7090200" cy="850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CLUSTERANALYSE BASISPRINCIPES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39" name="Google Shape;939;p15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 b="1"/>
              <a:t>Met</a:t>
            </a:r>
            <a:r>
              <a:rPr lang="nl" sz="1600"/>
              <a:t> </a:t>
            </a:r>
            <a:r>
              <a:rPr lang="nl" sz="1600" b="1"/>
              <a:t>behulp van AI </a:t>
            </a:r>
            <a:r>
              <a:rPr lang="nl" sz="1600"/>
              <a:t>(ChatGPT)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 b="1"/>
              <a:t>Cosine similarity</a:t>
            </a:r>
            <a:r>
              <a:rPr lang="nl" sz="1600"/>
              <a:t>: waarde tussen 0 (geen gelijkenis) en 1 (volledige gelijkenis)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 b="1"/>
              <a:t>K Means clustering</a:t>
            </a:r>
            <a:r>
              <a:rPr lang="nl" sz="1600"/>
              <a:t>: </a:t>
            </a:r>
            <a:r>
              <a:rPr lang="nl" sz="1600" b="1"/>
              <a:t>verdeling </a:t>
            </a:r>
            <a:r>
              <a:rPr lang="nl" sz="1600"/>
              <a:t>in </a:t>
            </a:r>
            <a:r>
              <a:rPr lang="nl" sz="1600" b="1"/>
              <a:t>k clusters</a:t>
            </a:r>
            <a:r>
              <a:rPr lang="nl" sz="1600"/>
              <a:t>, waarbij elke observatie behoort tot de cluster met het dichtstbijzijnde gemiddelde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600"/>
              <a:t>=&gt; identificeren van </a:t>
            </a:r>
            <a:r>
              <a:rPr lang="nl" sz="1600" b="1"/>
              <a:t>aantal thema’s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/>
              <a:t>=&gt; aan de hand van deze thema’s de </a:t>
            </a:r>
            <a:r>
              <a:rPr lang="nl" sz="1600" b="1"/>
              <a:t>basisprincipes </a:t>
            </a:r>
            <a:r>
              <a:rPr lang="nl" sz="1600"/>
              <a:t>nog verder gaan </a:t>
            </a:r>
            <a:r>
              <a:rPr lang="nl" sz="1600" b="1"/>
              <a:t>concretiseren en operationaliseren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940" name="Google Shape;940;p15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69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Het ruimere kader - Recente ontwikkelingen</a:t>
            </a:r>
            <a:endParaRPr/>
          </a:p>
        </p:txBody>
      </p:sp>
      <p:sp>
        <p:nvSpPr>
          <p:cNvPr id="536" name="Google Shape;536;p9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VAPH en sector PmH: o.m. Project Ondersteuningstrajecten PG3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Ruimere welzijn: o.m. instap sector PmH in zorgraden EL, Alivia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Vlaams Regeerakkoord 2024 - 2029: o.m. vraaggestuurde RTH, alternatieve oplossingen voor wachtenden in PG3, overstijgen sectoren en beleidsdomeinen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4 basisprincipes RTH als vertrekpunt voor ruimere set principes ikv kwaliteit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700" i="1"/>
              <a:t>kwaliteitsvolle zorg, ondersteuning en hulpmiddelen zijn: toegankelijk, efficiënt en effectief, inclusief en participatief, veilig, duurzaam en innovatief, persoonsgericht, vraaggericht en afgestemd op vooropgestelde zorg- en levensdoelen</a:t>
            </a:r>
            <a:endParaRPr sz="1700" i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37" name="Google Shape;537;p9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55"/>
          <p:cNvSpPr txBox="1">
            <a:spLocks noGrp="1"/>
          </p:cNvSpPr>
          <p:nvPr>
            <p:ph type="title"/>
          </p:nvPr>
        </p:nvSpPr>
        <p:spPr>
          <a:xfrm>
            <a:off x="384725" y="507900"/>
            <a:ext cx="728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BASISPRINCIPE 1: SNEL INZETBAAR EN FLEXIBEL AANPASBAAR</a:t>
            </a:r>
            <a:endParaRPr/>
          </a:p>
        </p:txBody>
      </p:sp>
      <p:sp>
        <p:nvSpPr>
          <p:cNvPr id="947" name="Google Shape;947;p155"/>
          <p:cNvSpPr/>
          <p:nvPr/>
        </p:nvSpPr>
        <p:spPr>
          <a:xfrm>
            <a:off x="2128616" y="1662249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Snelheid &amp; </a:t>
            </a: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n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oegankelijkheid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155"/>
          <p:cNvSpPr/>
          <p:nvPr/>
        </p:nvSpPr>
        <p:spPr>
          <a:xfrm>
            <a:off x="2128616" y="3074670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Multidisciplinair &amp; </a:t>
            </a: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n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eïntegreerd aanbod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155"/>
          <p:cNvSpPr/>
          <p:nvPr/>
        </p:nvSpPr>
        <p:spPr>
          <a:xfrm>
            <a:off x="4924074" y="3074669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Inclusieve &amp; </a:t>
            </a: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n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raaggestuurde zorg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155"/>
          <p:cNvSpPr/>
          <p:nvPr/>
        </p:nvSpPr>
        <p:spPr>
          <a:xfrm>
            <a:off x="4924074" y="1662273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Flexibiliteit &amp; </a:t>
            </a:r>
            <a:br>
              <a:rPr lang="n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n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aatwerk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155"/>
          <p:cNvSpPr/>
          <p:nvPr/>
        </p:nvSpPr>
        <p:spPr>
          <a:xfrm>
            <a:off x="550300" y="1370683"/>
            <a:ext cx="1179600" cy="1223400"/>
          </a:xfrm>
          <a:prstGeom prst="wedgeRoundRectCallout">
            <a:avLst>
              <a:gd name="adj1" fmla="val 82500"/>
              <a:gd name="adj2" fmla="val -5195"/>
              <a:gd name="adj3" fmla="val 16667"/>
            </a:avLst>
          </a:prstGeom>
          <a:blipFill rotWithShape="1">
            <a:blip r:embed="rId3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155"/>
          <p:cNvSpPr/>
          <p:nvPr/>
        </p:nvSpPr>
        <p:spPr>
          <a:xfrm>
            <a:off x="550300" y="2783000"/>
            <a:ext cx="1261800" cy="1300500"/>
          </a:xfrm>
          <a:prstGeom prst="wedgeRoundRectCallout">
            <a:avLst>
              <a:gd name="adj1" fmla="val 78398"/>
              <a:gd name="adj2" fmla="val -7363"/>
              <a:gd name="adj3" fmla="val 16667"/>
            </a:avLst>
          </a:prstGeom>
          <a:blipFill rotWithShape="1">
            <a:blip r:embed="rId4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155"/>
          <p:cNvSpPr/>
          <p:nvPr/>
        </p:nvSpPr>
        <p:spPr>
          <a:xfrm>
            <a:off x="7308667" y="1370583"/>
            <a:ext cx="1179600" cy="1223400"/>
          </a:xfrm>
          <a:prstGeom prst="wedgeRoundRectCallout">
            <a:avLst>
              <a:gd name="adj1" fmla="val -79613"/>
              <a:gd name="adj2" fmla="val -1723"/>
              <a:gd name="adj3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155"/>
          <p:cNvSpPr txBox="1"/>
          <p:nvPr/>
        </p:nvSpPr>
        <p:spPr>
          <a:xfrm>
            <a:off x="633095" y="1516665"/>
            <a:ext cx="11796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"Binnen het project zijn cliënten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steeds snel na hun aanmelding kunnen opstarten 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 hun ondersteuning."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5" name="Google Shape;955;p155"/>
          <p:cNvSpPr/>
          <p:nvPr/>
        </p:nvSpPr>
        <p:spPr>
          <a:xfrm>
            <a:off x="7308667" y="2830929"/>
            <a:ext cx="1179600" cy="1223400"/>
          </a:xfrm>
          <a:prstGeom prst="wedgeRoundRectCallout">
            <a:avLst>
              <a:gd name="adj1" fmla="val -79613"/>
              <a:gd name="adj2" fmla="val -1723"/>
              <a:gd name="adj3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55"/>
          <p:cNvSpPr txBox="1"/>
          <p:nvPr/>
        </p:nvSpPr>
        <p:spPr>
          <a:xfrm>
            <a:off x="7381117" y="1578315"/>
            <a:ext cx="11796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"Er is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geen ‘one size fit all’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alle trajecten worden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samen met de cliënt opgezet en aangepast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7" name="Google Shape;957;p155"/>
          <p:cNvSpPr txBox="1"/>
          <p:nvPr/>
        </p:nvSpPr>
        <p:spPr>
          <a:xfrm>
            <a:off x="7381117" y="3052255"/>
            <a:ext cx="11796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"We werken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vraaggestuurd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de gebruiker stelt zelf een vraag voor oppas aan huis."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8" name="Google Shape;958;p155"/>
          <p:cNvSpPr txBox="1"/>
          <p:nvPr/>
        </p:nvSpPr>
        <p:spPr>
          <a:xfrm>
            <a:off x="633100" y="2792375"/>
            <a:ext cx="12618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"Het project bouwt verder op een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breed en rechtstreeks toegankelijk ontmoetingsplatform 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waar een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geïntegreerd aanbod van vrije tijd, vorming en hulpverlening aanwezig is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9" name="Google Shape;959;p155"/>
          <p:cNvSpPr txBox="1"/>
          <p:nvPr/>
        </p:nvSpPr>
        <p:spPr>
          <a:xfrm>
            <a:off x="2487298" y="2546224"/>
            <a:ext cx="4169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i="1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Snel inzetbaar en flexibel aanpasbaar</a:t>
            </a:r>
            <a:endParaRPr sz="1400" i="1">
              <a:solidFill>
                <a:srgbClr val="004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55"/>
          <p:cNvSpPr txBox="1">
            <a:spLocks noGrp="1"/>
          </p:cNvSpPr>
          <p:nvPr>
            <p:ph type="sldNum" idx="12"/>
          </p:nvPr>
        </p:nvSpPr>
        <p:spPr>
          <a:xfrm>
            <a:off x="8789597" y="4804646"/>
            <a:ext cx="205500" cy="1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70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56"/>
          <p:cNvSpPr txBox="1">
            <a:spLocks noGrp="1"/>
          </p:cNvSpPr>
          <p:nvPr>
            <p:ph type="title"/>
          </p:nvPr>
        </p:nvSpPr>
        <p:spPr>
          <a:xfrm>
            <a:off x="384725" y="507900"/>
            <a:ext cx="728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BASISPRINCIPE 2: LAAGDREMPELIG EN NABIJ</a:t>
            </a:r>
            <a:endParaRPr/>
          </a:p>
        </p:txBody>
      </p:sp>
      <p:sp>
        <p:nvSpPr>
          <p:cNvPr id="967" name="Google Shape;967;p156"/>
          <p:cNvSpPr/>
          <p:nvPr/>
        </p:nvSpPr>
        <p:spPr>
          <a:xfrm>
            <a:off x="2128616" y="1662249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Inclusie &amp; </a:t>
            </a:r>
            <a:b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bereikbaarheid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156"/>
          <p:cNvSpPr/>
          <p:nvPr/>
        </p:nvSpPr>
        <p:spPr>
          <a:xfrm>
            <a:off x="2128616" y="3074670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Samenwerking &amp;</a:t>
            </a:r>
            <a:b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lokale inbedding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156"/>
          <p:cNvSpPr/>
          <p:nvPr/>
        </p:nvSpPr>
        <p:spPr>
          <a:xfrm>
            <a:off x="4924074" y="3074669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Betrouwbaarheid &amp; expertise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156"/>
          <p:cNvSpPr/>
          <p:nvPr/>
        </p:nvSpPr>
        <p:spPr>
          <a:xfrm>
            <a:off x="4924074" y="1662273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Kosten &amp; </a:t>
            </a:r>
            <a:b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financiële ondersteuning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156"/>
          <p:cNvSpPr/>
          <p:nvPr/>
        </p:nvSpPr>
        <p:spPr>
          <a:xfrm>
            <a:off x="550300" y="1370683"/>
            <a:ext cx="1179600" cy="1223400"/>
          </a:xfrm>
          <a:prstGeom prst="wedgeRoundRectCallout">
            <a:avLst>
              <a:gd name="adj1" fmla="val 82500"/>
              <a:gd name="adj2" fmla="val -5195"/>
              <a:gd name="adj3" fmla="val 16667"/>
            </a:avLst>
          </a:prstGeom>
          <a:blipFill rotWithShape="1">
            <a:blip r:embed="rId3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156"/>
          <p:cNvSpPr/>
          <p:nvPr/>
        </p:nvSpPr>
        <p:spPr>
          <a:xfrm>
            <a:off x="509200" y="2783000"/>
            <a:ext cx="1261800" cy="1114500"/>
          </a:xfrm>
          <a:prstGeom prst="wedgeRoundRectCallout">
            <a:avLst>
              <a:gd name="adj1" fmla="val 78398"/>
              <a:gd name="adj2" fmla="val -7363"/>
              <a:gd name="adj3" fmla="val 16667"/>
            </a:avLst>
          </a:prstGeom>
          <a:blipFill rotWithShape="1">
            <a:blip r:embed="rId4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156"/>
          <p:cNvSpPr/>
          <p:nvPr/>
        </p:nvSpPr>
        <p:spPr>
          <a:xfrm>
            <a:off x="7308667" y="1370583"/>
            <a:ext cx="1179600" cy="1223400"/>
          </a:xfrm>
          <a:prstGeom prst="wedgeRoundRectCallout">
            <a:avLst>
              <a:gd name="adj1" fmla="val -79613"/>
              <a:gd name="adj2" fmla="val -1723"/>
              <a:gd name="adj3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156"/>
          <p:cNvSpPr txBox="1"/>
          <p:nvPr/>
        </p:nvSpPr>
        <p:spPr>
          <a:xfrm>
            <a:off x="633095" y="1516665"/>
            <a:ext cx="11796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"Gebruik van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sociale media en fysieke aanwezigheid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inloopcentra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voor betere bereikbaarheid."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5" name="Google Shape;975;p156"/>
          <p:cNvSpPr/>
          <p:nvPr/>
        </p:nvSpPr>
        <p:spPr>
          <a:xfrm>
            <a:off x="7308675" y="2830926"/>
            <a:ext cx="1179600" cy="931200"/>
          </a:xfrm>
          <a:prstGeom prst="wedgeRoundRectCallout">
            <a:avLst>
              <a:gd name="adj1" fmla="val -79613"/>
              <a:gd name="adj2" fmla="val -1723"/>
              <a:gd name="adj3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156"/>
          <p:cNvSpPr txBox="1"/>
          <p:nvPr/>
        </p:nvSpPr>
        <p:spPr>
          <a:xfrm>
            <a:off x="7381117" y="1578315"/>
            <a:ext cx="1179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Geen kosten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voor RTH-bijdrage en persoonlijk vervoer.”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7" name="Google Shape;977;p156"/>
          <p:cNvSpPr txBox="1"/>
          <p:nvPr/>
        </p:nvSpPr>
        <p:spPr>
          <a:xfrm>
            <a:off x="7308667" y="3074680"/>
            <a:ext cx="1179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"Vertrouwensband opbouwen door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vaste begeleiders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.”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8" name="Google Shape;978;p156"/>
          <p:cNvSpPr txBox="1"/>
          <p:nvPr/>
        </p:nvSpPr>
        <p:spPr>
          <a:xfrm>
            <a:off x="592000" y="2936150"/>
            <a:ext cx="12618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Loketten in vier steden van de Westhoek 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ingebed in een sociaal huis of andere niet-stigmatiserende context.”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9" name="Google Shape;979;p156"/>
          <p:cNvSpPr txBox="1"/>
          <p:nvPr/>
        </p:nvSpPr>
        <p:spPr>
          <a:xfrm>
            <a:off x="2487298" y="2546224"/>
            <a:ext cx="4169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i="1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Laagdrempelig en nabij</a:t>
            </a:r>
            <a:endParaRPr i="1">
              <a:solidFill>
                <a:srgbClr val="004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156"/>
          <p:cNvSpPr txBox="1">
            <a:spLocks noGrp="1"/>
          </p:cNvSpPr>
          <p:nvPr>
            <p:ph type="sldNum" idx="12"/>
          </p:nvPr>
        </p:nvSpPr>
        <p:spPr>
          <a:xfrm>
            <a:off x="8789597" y="4804646"/>
            <a:ext cx="205500" cy="1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71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57"/>
          <p:cNvSpPr txBox="1">
            <a:spLocks noGrp="1"/>
          </p:cNvSpPr>
          <p:nvPr>
            <p:ph type="title"/>
          </p:nvPr>
        </p:nvSpPr>
        <p:spPr>
          <a:xfrm>
            <a:off x="384725" y="507900"/>
            <a:ext cx="728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BASISPRINCIPE 3: VRAAGGERICHT EN OP MAAT</a:t>
            </a:r>
            <a:endParaRPr/>
          </a:p>
        </p:txBody>
      </p:sp>
      <p:sp>
        <p:nvSpPr>
          <p:cNvPr id="987" name="Google Shape;987;p157"/>
          <p:cNvSpPr/>
          <p:nvPr/>
        </p:nvSpPr>
        <p:spPr>
          <a:xfrm>
            <a:off x="2128616" y="1662249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Individuele &amp;</a:t>
            </a:r>
            <a:b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groepsondersteuning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157"/>
          <p:cNvSpPr/>
          <p:nvPr/>
        </p:nvSpPr>
        <p:spPr>
          <a:xfrm>
            <a:off x="2128616" y="3074670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Familiegerichte ondersteuning &amp; </a:t>
            </a:r>
            <a:b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autonomie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157"/>
          <p:cNvSpPr/>
          <p:nvPr/>
        </p:nvSpPr>
        <p:spPr>
          <a:xfrm>
            <a:off x="4924074" y="3074669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Inclusie &amp;</a:t>
            </a:r>
            <a:b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empowerment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157"/>
          <p:cNvSpPr/>
          <p:nvPr/>
        </p:nvSpPr>
        <p:spPr>
          <a:xfrm>
            <a:off x="4924074" y="1662273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Specifieke behoeften &amp;</a:t>
            </a:r>
            <a:b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bijscholing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157"/>
          <p:cNvSpPr/>
          <p:nvPr/>
        </p:nvSpPr>
        <p:spPr>
          <a:xfrm>
            <a:off x="550300" y="1370683"/>
            <a:ext cx="1179600" cy="1223400"/>
          </a:xfrm>
          <a:prstGeom prst="wedgeRoundRectCallout">
            <a:avLst>
              <a:gd name="adj1" fmla="val 82500"/>
              <a:gd name="adj2" fmla="val -5195"/>
              <a:gd name="adj3" fmla="val 16667"/>
            </a:avLst>
          </a:prstGeom>
          <a:blipFill rotWithShape="1">
            <a:blip r:embed="rId3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157"/>
          <p:cNvSpPr/>
          <p:nvPr/>
        </p:nvSpPr>
        <p:spPr>
          <a:xfrm>
            <a:off x="509200" y="2830925"/>
            <a:ext cx="1261800" cy="1300500"/>
          </a:xfrm>
          <a:prstGeom prst="wedgeRoundRectCallout">
            <a:avLst>
              <a:gd name="adj1" fmla="val 78398"/>
              <a:gd name="adj2" fmla="val -7363"/>
              <a:gd name="adj3" fmla="val 16667"/>
            </a:avLst>
          </a:prstGeom>
          <a:blipFill rotWithShape="1">
            <a:blip r:embed="rId4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157"/>
          <p:cNvSpPr/>
          <p:nvPr/>
        </p:nvSpPr>
        <p:spPr>
          <a:xfrm>
            <a:off x="7308675" y="1370574"/>
            <a:ext cx="1179600" cy="1412400"/>
          </a:xfrm>
          <a:prstGeom prst="wedgeRoundRectCallout">
            <a:avLst>
              <a:gd name="adj1" fmla="val -79613"/>
              <a:gd name="adj2" fmla="val -1723"/>
              <a:gd name="adj3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157"/>
          <p:cNvSpPr txBox="1"/>
          <p:nvPr/>
        </p:nvSpPr>
        <p:spPr>
          <a:xfrm>
            <a:off x="633095" y="1516665"/>
            <a:ext cx="11796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"Elke klant krijgt de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keuze 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om deel te nemen aan het pilootproject of te gaan voor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individuele ondersteuning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5" name="Google Shape;995;p157"/>
          <p:cNvSpPr/>
          <p:nvPr/>
        </p:nvSpPr>
        <p:spPr>
          <a:xfrm>
            <a:off x="7308667" y="2917479"/>
            <a:ext cx="1179600" cy="1223400"/>
          </a:xfrm>
          <a:prstGeom prst="wedgeRoundRectCallout">
            <a:avLst>
              <a:gd name="adj1" fmla="val -79613"/>
              <a:gd name="adj2" fmla="val -1723"/>
              <a:gd name="adj3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157"/>
          <p:cNvSpPr txBox="1"/>
          <p:nvPr/>
        </p:nvSpPr>
        <p:spPr>
          <a:xfrm>
            <a:off x="7331892" y="1370665"/>
            <a:ext cx="11796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"Uiteraard wordt bij elke ondersteuning rekening gehouden met de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specifieke beperking, cultuur en andere eigenheid van de gebruiker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"Medewerkers krijgen hierin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continue bijscholing, intervisie en coaching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7" name="Google Shape;997;p157"/>
          <p:cNvSpPr txBox="1"/>
          <p:nvPr/>
        </p:nvSpPr>
        <p:spPr>
          <a:xfrm>
            <a:off x="7331892" y="2917480"/>
            <a:ext cx="11796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"Wij werken rechtstreeks in op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inclusie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nl. zoveel mogelijk kinderen kunnen laten aansluiten in de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gewone opvang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door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vraaggericht zaken aan te passen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8" name="Google Shape;998;p157"/>
          <p:cNvSpPr txBox="1"/>
          <p:nvPr/>
        </p:nvSpPr>
        <p:spPr>
          <a:xfrm>
            <a:off x="509200" y="3025850"/>
            <a:ext cx="12618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"De vraag van het kind of zijn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gezin 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concreet. Door het aanbieden van een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divers zorgaanbod 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kunnen we zorg op maat bieden."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9" name="Google Shape;999;p157"/>
          <p:cNvSpPr txBox="1"/>
          <p:nvPr/>
        </p:nvSpPr>
        <p:spPr>
          <a:xfrm>
            <a:off x="2487298" y="2546224"/>
            <a:ext cx="4169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i="1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Vraaggericht en op maat</a:t>
            </a:r>
            <a:endParaRPr sz="1400" i="1">
              <a:solidFill>
                <a:srgbClr val="004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157"/>
          <p:cNvSpPr txBox="1">
            <a:spLocks noGrp="1"/>
          </p:cNvSpPr>
          <p:nvPr>
            <p:ph type="sldNum" idx="12"/>
          </p:nvPr>
        </p:nvSpPr>
        <p:spPr>
          <a:xfrm>
            <a:off x="8789597" y="4804646"/>
            <a:ext cx="205500" cy="1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72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58"/>
          <p:cNvSpPr txBox="1">
            <a:spLocks noGrp="1"/>
          </p:cNvSpPr>
          <p:nvPr>
            <p:ph type="title"/>
          </p:nvPr>
        </p:nvSpPr>
        <p:spPr>
          <a:xfrm>
            <a:off x="384725" y="507900"/>
            <a:ext cx="728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BASISPRINCIPE 4: GEÏNTEGREERD EN AFGESTEMD MET ANDERE ONDERSTEUNING</a:t>
            </a:r>
            <a:endParaRPr/>
          </a:p>
        </p:txBody>
      </p:sp>
      <p:sp>
        <p:nvSpPr>
          <p:cNvPr id="1007" name="Google Shape;1007;p158"/>
          <p:cNvSpPr/>
          <p:nvPr/>
        </p:nvSpPr>
        <p:spPr>
          <a:xfrm>
            <a:off x="2128625" y="1494250"/>
            <a:ext cx="2077800" cy="808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Samenwerking met onderwijsinstellingen en jeugdhulp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158"/>
          <p:cNvSpPr/>
          <p:nvPr/>
        </p:nvSpPr>
        <p:spPr>
          <a:xfrm>
            <a:off x="2128616" y="3074670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Netwerken &amp;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buurtgericht werken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158"/>
          <p:cNvSpPr/>
          <p:nvPr/>
        </p:nvSpPr>
        <p:spPr>
          <a:xfrm>
            <a:off x="4924074" y="3074669"/>
            <a:ext cx="2077800" cy="640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Samenwerking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158"/>
          <p:cNvSpPr/>
          <p:nvPr/>
        </p:nvSpPr>
        <p:spPr>
          <a:xfrm>
            <a:off x="4924075" y="1494275"/>
            <a:ext cx="2077800" cy="808200"/>
          </a:xfrm>
          <a:prstGeom prst="roundRect">
            <a:avLst>
              <a:gd name="adj" fmla="val 16667"/>
            </a:avLst>
          </a:prstGeom>
          <a:solidFill>
            <a:srgbClr val="004B5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Integratie in de gezondheids- en thuiszorgsector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158"/>
          <p:cNvSpPr/>
          <p:nvPr/>
        </p:nvSpPr>
        <p:spPr>
          <a:xfrm>
            <a:off x="550300" y="1264775"/>
            <a:ext cx="1179600" cy="1406400"/>
          </a:xfrm>
          <a:prstGeom prst="wedgeRoundRectCallout">
            <a:avLst>
              <a:gd name="adj1" fmla="val 82500"/>
              <a:gd name="adj2" fmla="val -5195"/>
              <a:gd name="adj3" fmla="val 16667"/>
            </a:avLst>
          </a:prstGeom>
          <a:blipFill rotWithShape="1">
            <a:blip r:embed="rId3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158"/>
          <p:cNvSpPr/>
          <p:nvPr/>
        </p:nvSpPr>
        <p:spPr>
          <a:xfrm>
            <a:off x="509200" y="2990600"/>
            <a:ext cx="1261800" cy="808200"/>
          </a:xfrm>
          <a:prstGeom prst="wedgeRoundRectCallout">
            <a:avLst>
              <a:gd name="adj1" fmla="val 78398"/>
              <a:gd name="adj2" fmla="val -7363"/>
              <a:gd name="adj3" fmla="val 16667"/>
            </a:avLst>
          </a:prstGeom>
          <a:blipFill rotWithShape="1">
            <a:blip r:embed="rId4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158"/>
          <p:cNvSpPr/>
          <p:nvPr/>
        </p:nvSpPr>
        <p:spPr>
          <a:xfrm>
            <a:off x="7308675" y="1442303"/>
            <a:ext cx="1179600" cy="808200"/>
          </a:xfrm>
          <a:prstGeom prst="wedgeRoundRectCallout">
            <a:avLst>
              <a:gd name="adj1" fmla="val -79613"/>
              <a:gd name="adj2" fmla="val -1723"/>
              <a:gd name="adj3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158"/>
          <p:cNvSpPr txBox="1"/>
          <p:nvPr/>
        </p:nvSpPr>
        <p:spPr>
          <a:xfrm>
            <a:off x="591400" y="1307688"/>
            <a:ext cx="11796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"Met toestemming van de ouders worden de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betreffende partijen betrokken bij de begeleidingen door overleg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Dit is bijvoorbeeld al in casussen met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schoolweigeraars 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het geval geweest."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5" name="Google Shape;1015;p158"/>
          <p:cNvSpPr/>
          <p:nvPr/>
        </p:nvSpPr>
        <p:spPr>
          <a:xfrm>
            <a:off x="7308667" y="2830929"/>
            <a:ext cx="1179600" cy="1223400"/>
          </a:xfrm>
          <a:prstGeom prst="wedgeRoundRectCallout">
            <a:avLst>
              <a:gd name="adj1" fmla="val -79613"/>
              <a:gd name="adj2" fmla="val -1723"/>
              <a:gd name="adj3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158"/>
          <p:cNvSpPr txBox="1"/>
          <p:nvPr/>
        </p:nvSpPr>
        <p:spPr>
          <a:xfrm>
            <a:off x="7308667" y="1578315"/>
            <a:ext cx="1179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"Het project is ingebed in de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thuislozensector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7" name="Google Shape;1017;p158"/>
          <p:cNvSpPr txBox="1"/>
          <p:nvPr/>
        </p:nvSpPr>
        <p:spPr>
          <a:xfrm>
            <a:off x="7372992" y="2990605"/>
            <a:ext cx="11796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"Op organisatieniveau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werken we samen met VGTC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om onze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dove medewerkers 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inhoudelijk mee te ondersteunen."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8" name="Google Shape;1018;p158"/>
          <p:cNvSpPr txBox="1"/>
          <p:nvPr/>
        </p:nvSpPr>
        <p:spPr>
          <a:xfrm>
            <a:off x="509200" y="3113750"/>
            <a:ext cx="12618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"Het project werkt via de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netwerken 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verbindingen 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die er zijn </a:t>
            </a:r>
            <a:r>
              <a:rPr lang="nl" sz="800" b="1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binnen de regio's</a:t>
            </a:r>
            <a:r>
              <a:rPr lang="nl" sz="800">
                <a:solidFill>
                  <a:srgbClr val="004D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."</a:t>
            </a:r>
            <a:endParaRPr sz="800">
              <a:solidFill>
                <a:srgbClr val="004D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9" name="Google Shape;1019;p158"/>
          <p:cNvSpPr txBox="1"/>
          <p:nvPr/>
        </p:nvSpPr>
        <p:spPr>
          <a:xfrm>
            <a:off x="2455135" y="2438524"/>
            <a:ext cx="4169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i="1">
                <a:solidFill>
                  <a:srgbClr val="004D5C"/>
                </a:solidFill>
                <a:latin typeface="Calibri"/>
                <a:ea typeface="Calibri"/>
                <a:cs typeface="Calibri"/>
                <a:sym typeface="Calibri"/>
              </a:rPr>
              <a:t>Geïntegreerd en afgestemd met andere (niet-VAPH)-ondersteuning</a:t>
            </a:r>
            <a:endParaRPr i="1">
              <a:solidFill>
                <a:srgbClr val="004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158"/>
          <p:cNvSpPr txBox="1">
            <a:spLocks noGrp="1"/>
          </p:cNvSpPr>
          <p:nvPr>
            <p:ph type="sldNum" idx="12"/>
          </p:nvPr>
        </p:nvSpPr>
        <p:spPr>
          <a:xfrm>
            <a:off x="8789597" y="4804646"/>
            <a:ext cx="205500" cy="1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73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59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SAMENWERKINGEN</a:t>
            </a:r>
            <a:endParaRPr/>
          </a:p>
        </p:txBody>
      </p:sp>
      <p:sp>
        <p:nvSpPr>
          <p:cNvPr id="1026" name="Google Shape;1026;p15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74</a:t>
            </a:fld>
            <a:endParaRPr/>
          </a:p>
        </p:txBody>
      </p:sp>
      <p:pic>
        <p:nvPicPr>
          <p:cNvPr id="1027" name="Google Shape;1027;p15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0" y="0"/>
            <a:ext cx="4315499" cy="647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SAMENWERKINGEN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33" name="Google Shape;1033;p16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 b="1"/>
              <a:t>Hoe </a:t>
            </a:r>
            <a:r>
              <a:rPr lang="nl" sz="1600"/>
              <a:t>werd </a:t>
            </a:r>
            <a:r>
              <a:rPr lang="nl" sz="1600" b="1"/>
              <a:t>basisprincipe X</a:t>
            </a:r>
            <a:r>
              <a:rPr lang="nl" sz="1600"/>
              <a:t> </a:t>
            </a:r>
            <a:r>
              <a:rPr lang="nl" sz="1600" b="1"/>
              <a:t>toegepast </a:t>
            </a:r>
            <a:r>
              <a:rPr lang="nl" sz="1600"/>
              <a:t>binnen jouw initiatief?</a:t>
            </a:r>
            <a:endParaRPr sz="1600"/>
          </a:p>
          <a:p>
            <a:pPr marL="719999" lvl="0" indent="-281599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nl" sz="1600"/>
              <a:t>Hoe merken </a:t>
            </a:r>
            <a:r>
              <a:rPr lang="nl" sz="1600" b="1"/>
              <a:t>gebruikers </a:t>
            </a:r>
            <a:r>
              <a:rPr lang="nl" sz="1600"/>
              <a:t>dat je dit basisprincipe X in jouw initiatief toepast?</a:t>
            </a:r>
            <a:endParaRPr sz="1600"/>
          </a:p>
          <a:p>
            <a:pPr marL="719999" lvl="0" indent="-281599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nl" sz="1600"/>
              <a:t>Hoe merken </a:t>
            </a:r>
            <a:r>
              <a:rPr lang="nl" sz="1600" b="1"/>
              <a:t>verwijzers </a:t>
            </a:r>
            <a:r>
              <a:rPr lang="nl" sz="1600"/>
              <a:t>dat je dit principe X in jouw initiatief toepast?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Hoe vaak schakelde je vanuit jouw initiatief zelf bij naar </a:t>
            </a:r>
            <a:r>
              <a:rPr lang="nl" sz="1600" b="1"/>
              <a:t>andere reguliere of niet-VAPH ondersteuning</a:t>
            </a:r>
            <a:r>
              <a:rPr lang="nl" sz="1600"/>
              <a:t>; maak dit concreet (naar welke diensten, voor welke begeleidingsvragen, etc.)?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In geval dat er verschillende diensten samenwerkten binnen hetzelfde cliënttraject: welke stappen werden vanuit jouw initiatief genomen om te komen tot </a:t>
            </a:r>
            <a:r>
              <a:rPr lang="nl" sz="1600" b="1"/>
              <a:t>geïntegreerde en doelgerichte zorg</a:t>
            </a:r>
            <a:r>
              <a:rPr lang="nl" sz="1600"/>
              <a:t> ten aanzien van de cliënt en zijn netwerk?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Hebben jullie de </a:t>
            </a:r>
            <a:r>
              <a:rPr lang="nl" sz="1600" b="1"/>
              <a:t>gebruikers </a:t>
            </a:r>
            <a:r>
              <a:rPr lang="nl" sz="1600"/>
              <a:t>(en hun netwerk) </a:t>
            </a:r>
            <a:r>
              <a:rPr lang="nl" sz="1600" b="1"/>
              <a:t>bevraagd </a:t>
            </a:r>
            <a:r>
              <a:rPr lang="nl" sz="1600"/>
              <a:t>naar hoe ze de ondersteuning binnen jouw initiatief hebben ervaren? </a:t>
            </a:r>
            <a:r>
              <a:rPr lang="nl" sz="1600" b="1"/>
              <a:t>Hoe </a:t>
            </a:r>
            <a:r>
              <a:rPr lang="nl" sz="1600"/>
              <a:t>en </a:t>
            </a:r>
            <a:r>
              <a:rPr lang="nl" sz="1600" b="1"/>
              <a:t>wanneer </a:t>
            </a:r>
            <a:r>
              <a:rPr lang="nl" sz="1600"/>
              <a:t>hebben jullie dat gedaan?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Welke </a:t>
            </a:r>
            <a:r>
              <a:rPr lang="nl" sz="1600" b="1"/>
              <a:t>knelpunten </a:t>
            </a:r>
            <a:r>
              <a:rPr lang="nl" sz="1600"/>
              <a:t>hebben jullie ervaren bij het toepassen of realiseren van de basisprincipes?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Welke </a:t>
            </a:r>
            <a:r>
              <a:rPr lang="nl" sz="1600" b="1"/>
              <a:t>verdere stappen</a:t>
            </a:r>
            <a:r>
              <a:rPr lang="nl" sz="1600"/>
              <a:t> plannen jullie nog in 2024 met betrekking tot de toepassing van de vier basisprincipes?</a:t>
            </a:r>
            <a:endParaRPr sz="1600"/>
          </a:p>
        </p:txBody>
      </p:sp>
      <p:sp>
        <p:nvSpPr>
          <p:cNvPr id="1034" name="Google Shape;1034;p16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75</a:t>
            </a:fld>
            <a:endParaRPr/>
          </a:p>
        </p:txBody>
      </p:sp>
      <p:sp>
        <p:nvSpPr>
          <p:cNvPr id="1035" name="Google Shape;1035;p160"/>
          <p:cNvSpPr/>
          <p:nvPr/>
        </p:nvSpPr>
        <p:spPr>
          <a:xfrm>
            <a:off x="336450" y="1930350"/>
            <a:ext cx="8471100" cy="572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6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76</a:t>
            </a:fld>
            <a:endParaRPr/>
          </a:p>
        </p:txBody>
      </p:sp>
      <p:pic>
        <p:nvPicPr>
          <p:cNvPr id="1041" name="Google Shape;1041;p16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100" y="497525"/>
            <a:ext cx="6487964" cy="464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62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KNELPUNTEN EN VERDERE STAPPEN</a:t>
            </a:r>
            <a:endParaRPr/>
          </a:p>
        </p:txBody>
      </p:sp>
      <p:sp>
        <p:nvSpPr>
          <p:cNvPr id="1047" name="Google Shape;1047;p16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77</a:t>
            </a:fld>
            <a:endParaRPr/>
          </a:p>
        </p:txBody>
      </p:sp>
      <p:pic>
        <p:nvPicPr>
          <p:cNvPr id="1048" name="Google Shape;1048;p16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0" y="0"/>
            <a:ext cx="4315499" cy="647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KNELPUNTEN EN VERDERE STAPPEN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54" name="Google Shape;1054;p16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 b="1"/>
              <a:t>Hoe </a:t>
            </a:r>
            <a:r>
              <a:rPr lang="nl" sz="1600"/>
              <a:t>werd </a:t>
            </a:r>
            <a:r>
              <a:rPr lang="nl" sz="1600" b="1"/>
              <a:t>basisprincipe X</a:t>
            </a:r>
            <a:r>
              <a:rPr lang="nl" sz="1600"/>
              <a:t> </a:t>
            </a:r>
            <a:r>
              <a:rPr lang="nl" sz="1600" b="1"/>
              <a:t>toegepast </a:t>
            </a:r>
            <a:r>
              <a:rPr lang="nl" sz="1600"/>
              <a:t>binnen jouw initiatief?</a:t>
            </a:r>
            <a:endParaRPr sz="1600"/>
          </a:p>
          <a:p>
            <a:pPr marL="719999" lvl="0" indent="-281599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nl" sz="1600"/>
              <a:t>Hoe merken </a:t>
            </a:r>
            <a:r>
              <a:rPr lang="nl" sz="1600" b="1"/>
              <a:t>gebruikers </a:t>
            </a:r>
            <a:r>
              <a:rPr lang="nl" sz="1600"/>
              <a:t>dat je dit basisprincipe X in jouw initiatief toepast?</a:t>
            </a:r>
            <a:endParaRPr sz="1600"/>
          </a:p>
          <a:p>
            <a:pPr marL="719999" lvl="0" indent="-281599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nl" sz="1600"/>
              <a:t>Hoe merken </a:t>
            </a:r>
            <a:r>
              <a:rPr lang="nl" sz="1600" b="1"/>
              <a:t>verwijzers </a:t>
            </a:r>
            <a:r>
              <a:rPr lang="nl" sz="1600"/>
              <a:t>dat je dit principe X in jouw initiatief toepast?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Hoe vaak schakelde je vanuit jouw initiatief zelf bij naar </a:t>
            </a:r>
            <a:r>
              <a:rPr lang="nl" sz="1600" b="1"/>
              <a:t>andere reguliere of niet-VAPH ondersteuning</a:t>
            </a:r>
            <a:r>
              <a:rPr lang="nl" sz="1600"/>
              <a:t>; maak dit concreet (naar welke diensten, voor welke begeleidingsvragen, etc.)?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In geval dat er verschillende diensten samenwerkten binnen hetzelfde cliënttraject: welke stappen werden vanuit jouw initiatief genomen om te komen tot </a:t>
            </a:r>
            <a:r>
              <a:rPr lang="nl" sz="1600" b="1"/>
              <a:t>geïntegreerde en doelgerichte zorg</a:t>
            </a:r>
            <a:r>
              <a:rPr lang="nl" sz="1600"/>
              <a:t> ten aanzien van de cliënt en zijn netwerk?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Hebben jullie de </a:t>
            </a:r>
            <a:r>
              <a:rPr lang="nl" sz="1600" b="1"/>
              <a:t>gebruikers </a:t>
            </a:r>
            <a:r>
              <a:rPr lang="nl" sz="1600"/>
              <a:t>(en hun netwerk) </a:t>
            </a:r>
            <a:r>
              <a:rPr lang="nl" sz="1600" b="1"/>
              <a:t>bevraagd </a:t>
            </a:r>
            <a:r>
              <a:rPr lang="nl" sz="1600"/>
              <a:t>naar hoe ze de ondersteuning binnen jouw initiatief hebben ervaren? </a:t>
            </a:r>
            <a:r>
              <a:rPr lang="nl" sz="1600" b="1"/>
              <a:t>Hoe </a:t>
            </a:r>
            <a:r>
              <a:rPr lang="nl" sz="1600"/>
              <a:t>en </a:t>
            </a:r>
            <a:r>
              <a:rPr lang="nl" sz="1600" b="1"/>
              <a:t>wanneer </a:t>
            </a:r>
            <a:r>
              <a:rPr lang="nl" sz="1600"/>
              <a:t>hebben jullie dat gedaan?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Welke </a:t>
            </a:r>
            <a:r>
              <a:rPr lang="nl" sz="1600" b="1"/>
              <a:t>knelpunten </a:t>
            </a:r>
            <a:r>
              <a:rPr lang="nl" sz="1600"/>
              <a:t>hebben jullie ervaren bij het toepassen of realiseren van de basisprincipes?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Welke </a:t>
            </a:r>
            <a:r>
              <a:rPr lang="nl" sz="1600" b="1"/>
              <a:t>verdere stappen</a:t>
            </a:r>
            <a:r>
              <a:rPr lang="nl" sz="1600"/>
              <a:t> plannen jullie nog in 2024 met betrekking tot de toepassing van de vier basisprincipes?</a:t>
            </a:r>
            <a:endParaRPr sz="1600"/>
          </a:p>
        </p:txBody>
      </p:sp>
      <p:sp>
        <p:nvSpPr>
          <p:cNvPr id="1055" name="Google Shape;1055;p16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78</a:t>
            </a:fld>
            <a:endParaRPr/>
          </a:p>
        </p:txBody>
      </p:sp>
      <p:sp>
        <p:nvSpPr>
          <p:cNvPr id="1056" name="Google Shape;1056;p163"/>
          <p:cNvSpPr/>
          <p:nvPr/>
        </p:nvSpPr>
        <p:spPr>
          <a:xfrm>
            <a:off x="311700" y="3846350"/>
            <a:ext cx="8471100" cy="850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KNELPUNTEN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62" name="Google Shape;1062;p16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79</a:t>
            </a:fld>
            <a:endParaRPr/>
          </a:p>
        </p:txBody>
      </p:sp>
      <p:pic>
        <p:nvPicPr>
          <p:cNvPr id="1063" name="Google Shape;1063;p1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175" y="0"/>
            <a:ext cx="582685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Het ruimere kader - Recente ontwikkelingen</a:t>
            </a:r>
            <a:endParaRPr/>
          </a:p>
        </p:txBody>
      </p:sp>
      <p:sp>
        <p:nvSpPr>
          <p:cNvPr id="543" name="Google Shape;543;p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Inzichten, vaststellingen, conclusies uit pilootfase RTH als eerste input voor verdere uitwerking toekomstig beleid PmH (PP2040).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Hoe?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outreach en de inhoudelijke opvolging ervan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opvolging ontwikkelingen binnen de individuele initiatieven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thematische sessies om specifieke topics en vraagstukken verder uit te diepen (namiddagsessies als eerste kick-off)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44" name="Google Shape;544;p9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KNELPUNTEN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69" name="Google Shape;1069;p16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80</a:t>
            </a:fld>
            <a:endParaRPr/>
          </a:p>
        </p:txBody>
      </p:sp>
      <p:pic>
        <p:nvPicPr>
          <p:cNvPr id="1070" name="Google Shape;1070;p16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3650" y="445025"/>
            <a:ext cx="7135627" cy="443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575" y="1017725"/>
            <a:ext cx="1588850" cy="17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VERDERE STAPPEN</a:t>
            </a:r>
            <a:endParaRPr/>
          </a:p>
        </p:txBody>
      </p:sp>
      <p:sp>
        <p:nvSpPr>
          <p:cNvPr id="1077" name="Google Shape;1077;p16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81</a:t>
            </a:fld>
            <a:endParaRPr/>
          </a:p>
        </p:txBody>
      </p:sp>
      <p:pic>
        <p:nvPicPr>
          <p:cNvPr id="1078" name="Google Shape;1078;p16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475" y="846475"/>
            <a:ext cx="6366898" cy="429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VERDERE STAPPEN</a:t>
            </a:r>
            <a:endParaRPr/>
          </a:p>
        </p:txBody>
      </p:sp>
      <p:sp>
        <p:nvSpPr>
          <p:cNvPr id="1084" name="Google Shape;1084;p16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82</a:t>
            </a:fld>
            <a:endParaRPr/>
          </a:p>
        </p:txBody>
      </p:sp>
      <p:pic>
        <p:nvPicPr>
          <p:cNvPr id="1085" name="Google Shape;1085;p16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701" y="1"/>
            <a:ext cx="56956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575" y="1017725"/>
            <a:ext cx="1588850" cy="17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68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BIJSTURINGEN VRAGENLIJST</a:t>
            </a:r>
            <a:endParaRPr/>
          </a:p>
        </p:txBody>
      </p:sp>
      <p:sp>
        <p:nvSpPr>
          <p:cNvPr id="1092" name="Google Shape;1092;p16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83</a:t>
            </a:fld>
            <a:endParaRPr/>
          </a:p>
        </p:txBody>
      </p:sp>
      <p:pic>
        <p:nvPicPr>
          <p:cNvPr id="1093" name="Google Shape;1093;p1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0" y="0"/>
            <a:ext cx="46627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BIJSTURINGEN VRAGENLIJST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99" name="Google Shape;1099;p16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 sz="1600"/>
              <a:t>Meer </a:t>
            </a:r>
            <a:r>
              <a:rPr lang="nl" sz="1600" b="1"/>
              <a:t>kwantitatieve vragen (met schalen)</a:t>
            </a:r>
            <a:r>
              <a:rPr lang="nl" sz="1600"/>
              <a:t> =&gt; gemakkelijker rapporteerbaar</a:t>
            </a:r>
            <a:endParaRPr sz="1600"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 sz="1600" b="1"/>
              <a:t>Antwoorden </a:t>
            </a:r>
            <a:r>
              <a:rPr lang="nl" sz="1600"/>
              <a:t>uit eerder afgenomen vragenlijst als</a:t>
            </a:r>
            <a:r>
              <a:rPr lang="nl" sz="1600" b="1"/>
              <a:t> input voor meerkeuzevragen </a:t>
            </a:r>
            <a:r>
              <a:rPr lang="nl" sz="1600"/>
              <a:t>(bv. thema’s, vaak voorkomende knelpunten …)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1100" name="Google Shape;1100;p16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84</a:t>
            </a:fld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BIJSTURINGEN VRAGENLIJST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06" name="Google Shape;1106;p17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 b="1"/>
              <a:t>Hoe </a:t>
            </a:r>
            <a:r>
              <a:rPr lang="nl" sz="1600"/>
              <a:t>werd </a:t>
            </a:r>
            <a:r>
              <a:rPr lang="nl" sz="1600" b="1"/>
              <a:t>basisprincipe X</a:t>
            </a:r>
            <a:r>
              <a:rPr lang="nl" sz="1600"/>
              <a:t> </a:t>
            </a:r>
            <a:r>
              <a:rPr lang="nl" sz="1600" b="1"/>
              <a:t>toegepast </a:t>
            </a:r>
            <a:r>
              <a:rPr lang="nl" sz="1600"/>
              <a:t>binnen jouw initiatief?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 b="1"/>
              <a:t>Basisprincipe 1: Snel inzetbaar en flexibel aanpasbaar</a:t>
            </a:r>
            <a:endParaRPr sz="1300" b="1"/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</a:pPr>
            <a:r>
              <a:rPr lang="nl" sz="1300" b="1"/>
              <a:t>Hoe snel</a:t>
            </a:r>
            <a:r>
              <a:rPr lang="nl" sz="1300"/>
              <a:t> kunnen gebruikers doorgaans ondersteuning krijgen na aanmelding?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Meteen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Binnen 1 week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Binnen 2 weken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Meer dan 2 weken</a:t>
            </a:r>
            <a:endParaRPr sz="1300"/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</a:pPr>
            <a:r>
              <a:rPr lang="nl" sz="1300" b="1"/>
              <a:t>In welke mate</a:t>
            </a:r>
            <a:r>
              <a:rPr lang="nl" sz="1300"/>
              <a:t> bent u in staat om de </a:t>
            </a:r>
            <a:r>
              <a:rPr lang="nl" sz="1300" b="1"/>
              <a:t>ondersteuning flexibel aan te passen</a:t>
            </a:r>
            <a:r>
              <a:rPr lang="nl" sz="1300"/>
              <a:t> aan de </a:t>
            </a:r>
            <a:r>
              <a:rPr lang="nl" sz="1300" b="1"/>
              <a:t>veranderende noden</a:t>
            </a:r>
            <a:r>
              <a:rPr lang="nl" sz="1300"/>
              <a:t> van de gebruikers?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 b="1"/>
              <a:t>Score schaal: 1 tot 7</a:t>
            </a:r>
            <a:r>
              <a:rPr lang="nl" sz="1300"/>
              <a:t> (1 = zeer beperkt, 7 = zeer flexibel)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 b="1"/>
              <a:t>Welke tools </a:t>
            </a:r>
            <a:r>
              <a:rPr lang="nl" sz="1300"/>
              <a:t>gebruikt u om de ondersteuning zo flexibel mogelijk te maken?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1107" name="Google Shape;1107;p17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85</a:t>
            </a:fld>
            <a:endParaRPr/>
          </a:p>
        </p:txBody>
      </p:sp>
      <p:sp>
        <p:nvSpPr>
          <p:cNvPr id="1108" name="Google Shape;1108;p170"/>
          <p:cNvSpPr/>
          <p:nvPr/>
        </p:nvSpPr>
        <p:spPr>
          <a:xfrm>
            <a:off x="370900" y="1069675"/>
            <a:ext cx="7090200" cy="34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BIJSTURINGEN VRAGENLIJST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14" name="Google Shape;1114;p17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 b="1"/>
              <a:t>Hoe </a:t>
            </a:r>
            <a:r>
              <a:rPr lang="nl" sz="1600"/>
              <a:t>werd </a:t>
            </a:r>
            <a:r>
              <a:rPr lang="nl" sz="1600" b="1"/>
              <a:t>basisprincipe X</a:t>
            </a:r>
            <a:r>
              <a:rPr lang="nl" sz="1600"/>
              <a:t> </a:t>
            </a:r>
            <a:r>
              <a:rPr lang="nl" sz="1600" b="1"/>
              <a:t>toegepast </a:t>
            </a:r>
            <a:r>
              <a:rPr lang="nl" sz="1600"/>
              <a:t>binnen jouw initiatief?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 b="1"/>
              <a:t>Basisprincipe 2: Laagdrempelig en nabij</a:t>
            </a:r>
            <a:endParaRPr sz="1300" b="1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Duid de stelling aan die het meest van toepassing is op uw initiatief: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Het ondersteuningsaanbod is optimaal toegankelijk, (potentiële) gebruikers hebben </a:t>
            </a:r>
            <a:r>
              <a:rPr lang="nl" sz="1300" b="1"/>
              <a:t>geen moeite met het vinden en opstarten van onze ondersteuning.</a:t>
            </a:r>
            <a:endParaRPr sz="1300" b="1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We ervaren dat </a:t>
            </a:r>
            <a:r>
              <a:rPr lang="nl" sz="1300" b="1"/>
              <a:t>enkele gebruikers</a:t>
            </a:r>
            <a:r>
              <a:rPr lang="nl" sz="1300"/>
              <a:t> moeite hadden met het vinden en/of opstarten van onze ondersteuning.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We ervaren dat </a:t>
            </a:r>
            <a:r>
              <a:rPr lang="nl" sz="1300" b="1"/>
              <a:t>de meeste gebruikers</a:t>
            </a:r>
            <a:r>
              <a:rPr lang="nl" sz="1300"/>
              <a:t> moeite hadden met het vinden en/of opstarten van onze ondersteuning.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MC met open optie + toelichting: De laagdrempeligheid van ons aanbod </a:t>
            </a:r>
            <a:r>
              <a:rPr lang="nl" sz="1300" b="1"/>
              <a:t>wordt belemmerd door</a:t>
            </a:r>
            <a:r>
              <a:rPr lang="nl" sz="1300"/>
              <a:t>: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Administratieve lasten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Onvoldoende kennis van (potentiële) gebruikers over de mogelijkheden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Financiële toegankelijkheid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Regelgeving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1115" name="Google Shape;1115;p17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86</a:t>
            </a:fld>
            <a:endParaRPr/>
          </a:p>
        </p:txBody>
      </p:sp>
      <p:sp>
        <p:nvSpPr>
          <p:cNvPr id="1116" name="Google Shape;1116;p171"/>
          <p:cNvSpPr/>
          <p:nvPr/>
        </p:nvSpPr>
        <p:spPr>
          <a:xfrm>
            <a:off x="370900" y="1069675"/>
            <a:ext cx="7090200" cy="34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BIJSTURINGEN VRAGENLIJST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22" name="Google Shape;1122;p17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 b="1"/>
              <a:t>Hoe </a:t>
            </a:r>
            <a:r>
              <a:rPr lang="nl" sz="1600"/>
              <a:t>werd </a:t>
            </a:r>
            <a:r>
              <a:rPr lang="nl" sz="1600" b="1"/>
              <a:t>basisprincipe X</a:t>
            </a:r>
            <a:r>
              <a:rPr lang="nl" sz="1600"/>
              <a:t> </a:t>
            </a:r>
            <a:r>
              <a:rPr lang="nl" sz="1600" b="1"/>
              <a:t>toegepast </a:t>
            </a:r>
            <a:r>
              <a:rPr lang="nl" sz="1600"/>
              <a:t>binnen jouw initiatief?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 b="1"/>
              <a:t>Basisprincipe 3: Vraaggericht en op maat</a:t>
            </a:r>
            <a:endParaRPr sz="1300" b="1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Hoe beoordeelt u </a:t>
            </a:r>
            <a:r>
              <a:rPr lang="nl" sz="1300" b="1"/>
              <a:t>de mate van inclusie en participatie</a:t>
            </a:r>
            <a:r>
              <a:rPr lang="nl" sz="1300"/>
              <a:t> van uw gebruikers in reguliere activiteiten? (Schaal van 1 tot 7, waarbij 1 = zeer laag en 7 = zeer hoog)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Welke van de volgende maatregelen past u toe om uw dienstverlening </a:t>
            </a:r>
            <a:r>
              <a:rPr lang="nl" sz="1300" b="1"/>
              <a:t>vraaggericht en op maat</a:t>
            </a:r>
            <a:r>
              <a:rPr lang="nl" sz="1300"/>
              <a:t> te maken? (Meerdere antwoorden mogelijk)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Regelmatige evaluaties met cliënten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Flexibele planning van begeleidingsmomenten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Gebruik van cliëntfeedback voor bijsturing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Open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1123" name="Google Shape;1123;p17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87</a:t>
            </a:fld>
            <a:endParaRPr/>
          </a:p>
        </p:txBody>
      </p:sp>
      <p:sp>
        <p:nvSpPr>
          <p:cNvPr id="1124" name="Google Shape;1124;p172"/>
          <p:cNvSpPr/>
          <p:nvPr/>
        </p:nvSpPr>
        <p:spPr>
          <a:xfrm>
            <a:off x="370900" y="1069675"/>
            <a:ext cx="7090200" cy="34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BIJSTURINGEN VRAGENLIJST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30" name="Google Shape;1130;p17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 b="1"/>
              <a:t>Hoe </a:t>
            </a:r>
            <a:r>
              <a:rPr lang="nl" sz="1600"/>
              <a:t>werd </a:t>
            </a:r>
            <a:r>
              <a:rPr lang="nl" sz="1600" b="1"/>
              <a:t>basisprincipe X</a:t>
            </a:r>
            <a:r>
              <a:rPr lang="nl" sz="1600"/>
              <a:t> </a:t>
            </a:r>
            <a:r>
              <a:rPr lang="nl" sz="1600" b="1"/>
              <a:t>toegepast </a:t>
            </a:r>
            <a:r>
              <a:rPr lang="nl" sz="1600"/>
              <a:t>binnen jouw initiatief?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 b="1"/>
              <a:t>Basisprincipe 4: Geïntegreerd en afgestemd met andere ondersteuning</a:t>
            </a:r>
            <a:endParaRPr sz="1300" b="1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Hoe </a:t>
            </a:r>
            <a:r>
              <a:rPr lang="nl" sz="1300" b="1"/>
              <a:t>beoordeelt u de samenwerking</a:t>
            </a:r>
            <a:r>
              <a:rPr lang="nl" sz="1300"/>
              <a:t> met andere organisaties op het gebied van gedeelde zorgtrajecten? (Schaal van 1 tot 7, waarbij 1 = zeer slecht en 7 = zeer goed)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Met </a:t>
            </a:r>
            <a:r>
              <a:rPr lang="nl" sz="1300" b="1"/>
              <a:t>welke organisaties</a:t>
            </a:r>
            <a:r>
              <a:rPr lang="nl" sz="1300"/>
              <a:t> werkt u samen? Beschrijf per samenwerking kort in welke context.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2 keer (organisatie + functie/context): open invulling (meerdere toe te voegen)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Duid aan waar u zich het best in kan vinden: (meerdere antwoorden mogelijk)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Het grootste </a:t>
            </a:r>
            <a:r>
              <a:rPr lang="nl" sz="1300" b="1"/>
              <a:t>knelpunt</a:t>
            </a:r>
            <a:r>
              <a:rPr lang="nl" sz="1300"/>
              <a:t> wat betreft samenwerkingen is:</a:t>
            </a:r>
            <a:endParaRPr sz="1300"/>
          </a:p>
          <a:p>
            <a:pPr marL="1371600" lvl="2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</a:pPr>
            <a:r>
              <a:rPr lang="nl" sz="1300"/>
              <a:t>het vergt veel tijd en energie</a:t>
            </a:r>
            <a:endParaRPr sz="1300"/>
          </a:p>
          <a:p>
            <a:pPr marL="1371600" lvl="2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</a:pPr>
            <a:r>
              <a:rPr lang="nl" sz="1300"/>
              <a:t>verwachtingen op elkaar afstemmen</a:t>
            </a:r>
            <a:endParaRPr sz="1300"/>
          </a:p>
          <a:p>
            <a:pPr marL="1371600" lvl="2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</a:pPr>
            <a:r>
              <a:rPr lang="nl" sz="1300"/>
              <a:t>communicatie</a:t>
            </a:r>
            <a:endParaRPr sz="1300"/>
          </a:p>
          <a:p>
            <a:pPr marL="1371600" lvl="2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</a:pPr>
            <a:r>
              <a:rPr lang="nl" sz="1300"/>
              <a:t>wachtlijsten</a:t>
            </a:r>
            <a:endParaRPr sz="1300"/>
          </a:p>
          <a:p>
            <a:pPr marL="1371600" lvl="2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</a:pPr>
            <a:r>
              <a:rPr lang="nl" sz="1300"/>
              <a:t>geen, onze samenwerkingen verliepen optimaal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1131" name="Google Shape;1131;p17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88</a:t>
            </a:fld>
            <a:endParaRPr/>
          </a:p>
        </p:txBody>
      </p:sp>
      <p:sp>
        <p:nvSpPr>
          <p:cNvPr id="1132" name="Google Shape;1132;p173"/>
          <p:cNvSpPr/>
          <p:nvPr/>
        </p:nvSpPr>
        <p:spPr>
          <a:xfrm>
            <a:off x="370900" y="1069675"/>
            <a:ext cx="7090200" cy="34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BIJSTURINGEN VRAGENLIJST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38" name="Google Shape;1138;p17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/>
              <a:t>4. Hebben jullie de </a:t>
            </a:r>
            <a:r>
              <a:rPr lang="nl" sz="1600" b="1"/>
              <a:t>gebruikers </a:t>
            </a:r>
            <a:r>
              <a:rPr lang="nl" sz="1600"/>
              <a:t>(en hun netwerk) </a:t>
            </a:r>
            <a:r>
              <a:rPr lang="nl" sz="1600" b="1"/>
              <a:t>bevraagd </a:t>
            </a:r>
            <a:r>
              <a:rPr lang="nl" sz="1600"/>
              <a:t>naar hoe ze de ondersteuning binnen jouw initiatief hebben ervaren? </a:t>
            </a:r>
            <a:r>
              <a:rPr lang="nl" sz="1600" b="1"/>
              <a:t>Hoe </a:t>
            </a:r>
            <a:r>
              <a:rPr lang="nl" sz="1600"/>
              <a:t>en </a:t>
            </a:r>
            <a:r>
              <a:rPr lang="nl" sz="1600" b="1"/>
              <a:t>wanneer </a:t>
            </a:r>
            <a:r>
              <a:rPr lang="nl" sz="1600"/>
              <a:t>hebben jullie dat gedaan?</a:t>
            </a:r>
            <a:endParaRPr sz="1600"/>
          </a:p>
          <a:p>
            <a:pPr marL="457200" lvl="0" indent="-3111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Hebben jullie de gebruikers (en hun netwerk) </a:t>
            </a:r>
            <a:r>
              <a:rPr lang="nl" sz="1300" b="1"/>
              <a:t>bevraagd</a:t>
            </a:r>
            <a:r>
              <a:rPr lang="nl" sz="1300"/>
              <a:t> naar hoe ze de ondersteuning binnen jouw initiatief hebben ervaren?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Ja / Nee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Indien ‘Ja’: </a:t>
            </a:r>
            <a:r>
              <a:rPr lang="nl" sz="1300" b="1"/>
              <a:t>Op welke manier</a:t>
            </a:r>
            <a:r>
              <a:rPr lang="nl" sz="1300"/>
              <a:t> werden de gebruikers (en hun netwerk) </a:t>
            </a:r>
            <a:r>
              <a:rPr lang="nl" sz="1300" b="1"/>
              <a:t>bevraagd</a:t>
            </a:r>
            <a:r>
              <a:rPr lang="nl" sz="1300"/>
              <a:t>?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Enquête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Informeel (mondeling)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Betrokkenheid bij evaluatiemomenten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Open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Indien ‘Nee’: Bent u van plan dit te doen?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Ja / Nee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 b="1"/>
              <a:t>Op welke manier</a:t>
            </a:r>
            <a:r>
              <a:rPr lang="nl" sz="1300"/>
              <a:t> bent u van plan dit te doen? (idem vorige)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1139" name="Google Shape;1139;p17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89</a:t>
            </a:fld>
            <a:endParaRPr/>
          </a:p>
        </p:txBody>
      </p:sp>
      <p:sp>
        <p:nvSpPr>
          <p:cNvPr id="1140" name="Google Shape;1140;p174"/>
          <p:cNvSpPr/>
          <p:nvPr/>
        </p:nvSpPr>
        <p:spPr>
          <a:xfrm>
            <a:off x="359350" y="1115800"/>
            <a:ext cx="8073300" cy="572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111 initiatieven in de verlengde pilootfase</a:t>
            </a:r>
            <a:endParaRPr/>
          </a:p>
        </p:txBody>
      </p:sp>
      <p:sp>
        <p:nvSpPr>
          <p:cNvPr id="550" name="Google Shape;550;p9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107 eerder opgestarte + 4 bijkomende  initiatieven in de verlengde pilootfase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52 initiatieven met (op dit moment) een erkenning tot eind 2024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44 initiatieven met een erkenning tot eind 2025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4 nieuwe initiatieven met erkenning van 1 oktober 2024 tot eind 2025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11 initiatieven met een erkenning onbepaalde duur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Grote diversiteit aan initiatieven - geïdentificeerde thema’s (niet exhaustief) </a:t>
            </a:r>
            <a:endParaRPr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nl" sz="1700"/>
              <a:t>wachtlijst RTH/ overbruggen wachttijd RTH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nl" sz="1700"/>
              <a:t>(inclusieve) tewerkstelling/arbeidszorg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nl" sz="1700"/>
              <a:t>versterken van basisvoorzieningen:  </a:t>
            </a:r>
            <a:r>
              <a:rPr lang="nl" sz="1700">
                <a:solidFill>
                  <a:schemeClr val="dk1"/>
                </a:solidFill>
              </a:rPr>
              <a:t>Huizen van het Kind, opvoedingsondersteuning, inclusieve kinderopvang, inclusief onderwijs, dak- en thuislozen, loket, vakantiewerking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51" name="Google Shape;551;p9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</a:t>
            </a:fld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BIJSTURINGEN VRAGENLIJST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46" name="Google Shape;1146;p17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600"/>
              <a:t>5.	Welke </a:t>
            </a:r>
            <a:r>
              <a:rPr lang="nl" sz="1600" b="1"/>
              <a:t>knelpunten</a:t>
            </a:r>
            <a:r>
              <a:rPr lang="nl" sz="1600"/>
              <a:t> hebben jullie ervaren bij het toepassen of realiseren van de basisprincipes?</a:t>
            </a:r>
            <a:endParaRPr sz="1600"/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</a:pPr>
            <a:r>
              <a:rPr lang="nl" sz="1300"/>
              <a:t>In welke mate ervaart u volgende knelpunten? (Schaal van 1 tot 7, waarbij 1 = zeer weinig en 7 = zeer veel)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Complexiteit van regelgeving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Administratieve lasten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Capaciteitsproblemen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Wachtlijsten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Personeelsgebrek/verloop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Bekendheid creëren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Communicatie met doelgroepen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Informeren gebruikers/cliënten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Operationele uitdagingen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Financiële uitdagingen</a:t>
            </a:r>
            <a:endParaRPr sz="1300"/>
          </a:p>
          <a:p>
            <a:pPr marL="914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nl" sz="1300"/>
              <a:t>Overig (open optie)</a:t>
            </a:r>
            <a:endParaRPr sz="8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1147" name="Google Shape;1147;p17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90</a:t>
            </a:fld>
            <a:endParaRPr/>
          </a:p>
        </p:txBody>
      </p:sp>
      <p:sp>
        <p:nvSpPr>
          <p:cNvPr id="1148" name="Google Shape;1148;p175"/>
          <p:cNvSpPr/>
          <p:nvPr/>
        </p:nvSpPr>
        <p:spPr>
          <a:xfrm>
            <a:off x="359825" y="1069650"/>
            <a:ext cx="8314800" cy="39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BIJSTURINGEN VRAGENLIJST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54" name="Google Shape;1154;p17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/>
              <a:t>6.	Welke </a:t>
            </a:r>
            <a:r>
              <a:rPr lang="nl" sz="1600" b="1"/>
              <a:t>verdere stappen</a:t>
            </a:r>
            <a:r>
              <a:rPr lang="nl" sz="1600"/>
              <a:t> plannen jullie nog in 2024 mbt de toepassing van de 4 basisprincipes?</a:t>
            </a:r>
            <a:endParaRPr sz="16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In welke mate hebt u de </a:t>
            </a:r>
            <a:r>
              <a:rPr lang="nl" sz="1300" b="1"/>
              <a:t>ambitie om volgende stappen te ondernemen </a:t>
            </a:r>
            <a:r>
              <a:rPr lang="nl" sz="1300"/>
              <a:t>ter verbetering van het toepassen van de basisprincipes in 2024? (Schaal van 1 tot 7, waarbij 1 = zeer weinig en 7 = zeer veel)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Naamsbekendheid vergroten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Communicatie met cliënten en/of partners optimaliseren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Ontwikkelen en versterken van samenwerkingsverbanden met andere organisaties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Evalueren en bijsturen van ons aanbod om de effectiviteit te verhogen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Het huidige aanbod uitbreiden (regio uitbreiden, doelgroep uitbreiden, personeel aanwerven…)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Training en professionele ontwikkeling van medewerkers/vrijwilligers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nl" sz="1300"/>
              <a:t>Overig (open optie)</a:t>
            </a:r>
            <a:endParaRPr sz="13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/>
              <a:t>Eventueel ook toe te voegen bij iedere verdere stap: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nl" sz="1300"/>
              <a:t>Welke </a:t>
            </a:r>
            <a:r>
              <a:rPr lang="nl" sz="1300" b="1"/>
              <a:t>tool / middel</a:t>
            </a:r>
            <a:r>
              <a:rPr lang="nl" sz="1300"/>
              <a:t> bent u van plan te gebruiken om deze doelstelling te realiseren?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1155" name="Google Shape;1155;p17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91</a:t>
            </a:fld>
            <a:endParaRPr/>
          </a:p>
        </p:txBody>
      </p:sp>
      <p:sp>
        <p:nvSpPr>
          <p:cNvPr id="1156" name="Google Shape;1156;p176"/>
          <p:cNvSpPr/>
          <p:nvPr/>
        </p:nvSpPr>
        <p:spPr>
          <a:xfrm>
            <a:off x="359825" y="1069650"/>
            <a:ext cx="8314800" cy="39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77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VERDER VERLOOP</a:t>
            </a:r>
            <a:endParaRPr/>
          </a:p>
        </p:txBody>
      </p:sp>
      <p:sp>
        <p:nvSpPr>
          <p:cNvPr id="1162" name="Google Shape;1162;p17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92</a:t>
            </a:fld>
            <a:endParaRPr/>
          </a:p>
        </p:txBody>
      </p:sp>
      <p:pic>
        <p:nvPicPr>
          <p:cNvPr id="1163" name="Google Shape;1163;p17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325" y="0"/>
            <a:ext cx="43316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VERDER VERLOOP BEVRAGING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69" name="Google Shape;1169;p178"/>
          <p:cNvSpPr/>
          <p:nvPr/>
        </p:nvSpPr>
        <p:spPr>
          <a:xfrm>
            <a:off x="2757800" y="2352696"/>
            <a:ext cx="358800" cy="358800"/>
          </a:xfrm>
          <a:prstGeom prst="ellipse">
            <a:avLst/>
          </a:prstGeom>
          <a:solidFill>
            <a:srgbClr val="32AE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78"/>
          <p:cNvSpPr txBox="1"/>
          <p:nvPr/>
        </p:nvSpPr>
        <p:spPr>
          <a:xfrm>
            <a:off x="2815250" y="2392146"/>
            <a:ext cx="2439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1" name="Google Shape;1171;p178"/>
          <p:cNvCxnSpPr>
            <a:stCxn id="1172" idx="3"/>
            <a:endCxn id="1170" idx="1"/>
          </p:cNvCxnSpPr>
          <p:nvPr/>
        </p:nvCxnSpPr>
        <p:spPr>
          <a:xfrm rot="10800000" flipH="1">
            <a:off x="2018476" y="2532011"/>
            <a:ext cx="796800" cy="15600"/>
          </a:xfrm>
          <a:prstGeom prst="straightConnector1">
            <a:avLst/>
          </a:prstGeom>
          <a:noFill/>
          <a:ln w="9525" cap="flat" cmpd="sng">
            <a:solidFill>
              <a:srgbClr val="32AE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3" name="Google Shape;1173;p178"/>
          <p:cNvSpPr txBox="1"/>
          <p:nvPr/>
        </p:nvSpPr>
        <p:spPr>
          <a:xfrm>
            <a:off x="3179575" y="2352700"/>
            <a:ext cx="51693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sz="1200" b="1">
                <a:latin typeface="Calibri"/>
                <a:ea typeface="Calibri"/>
                <a:cs typeface="Calibri"/>
                <a:sym typeface="Calibri"/>
              </a:rPr>
              <a:t>TOT EIND 2025 ERKEND</a:t>
            </a:r>
            <a:endParaRPr sz="1000" i="1">
              <a:latin typeface="Calibri"/>
              <a:ea typeface="Calibri"/>
              <a:cs typeface="Calibri"/>
              <a:sym typeface="Calibri"/>
            </a:endParaRPr>
          </a:p>
          <a:p>
            <a:pPr marL="36000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Char char="●"/>
            </a:pPr>
            <a:r>
              <a:rPr lang="n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eind 2024 vragenlijst opgestuurd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Char char="●"/>
            </a:pPr>
            <a:r>
              <a:rPr lang="n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2025 invullen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178"/>
          <p:cNvSpPr txBox="1"/>
          <p:nvPr/>
        </p:nvSpPr>
        <p:spPr>
          <a:xfrm>
            <a:off x="2815250" y="3382746"/>
            <a:ext cx="2439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5" name="Google Shape;1175;p178"/>
          <p:cNvCxnSpPr>
            <a:endCxn id="1174" idx="1"/>
          </p:cNvCxnSpPr>
          <p:nvPr/>
        </p:nvCxnSpPr>
        <p:spPr>
          <a:xfrm>
            <a:off x="1968950" y="3258096"/>
            <a:ext cx="846300" cy="264600"/>
          </a:xfrm>
          <a:prstGeom prst="straightConnector1">
            <a:avLst/>
          </a:prstGeom>
          <a:noFill/>
          <a:ln w="9525" cap="flat" cmpd="sng">
            <a:solidFill>
              <a:srgbClr val="32AE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6" name="Google Shape;1176;p178"/>
          <p:cNvSpPr/>
          <p:nvPr/>
        </p:nvSpPr>
        <p:spPr>
          <a:xfrm>
            <a:off x="2757800" y="3343296"/>
            <a:ext cx="358800" cy="358800"/>
          </a:xfrm>
          <a:prstGeom prst="ellipse">
            <a:avLst/>
          </a:prstGeom>
          <a:solidFill>
            <a:srgbClr val="32AE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78"/>
          <p:cNvSpPr txBox="1"/>
          <p:nvPr/>
        </p:nvSpPr>
        <p:spPr>
          <a:xfrm>
            <a:off x="3179575" y="3343300"/>
            <a:ext cx="5169300" cy="1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>
                <a:latin typeface="Calibri"/>
                <a:ea typeface="Calibri"/>
                <a:cs typeface="Calibri"/>
                <a:sym typeface="Calibri"/>
              </a:rPr>
              <a:t>NIEUWE INITIATIEVEN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36000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Char char="●"/>
            </a:pPr>
            <a:r>
              <a:rPr lang="nl" sz="1000">
                <a:latin typeface="Calibri"/>
                <a:ea typeface="Calibri"/>
                <a:cs typeface="Calibri"/>
                <a:sym typeface="Calibri"/>
              </a:rPr>
              <a:t>ontvangen eind 2025 voor het eerst vragenlijst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178"/>
          <p:cNvSpPr txBox="1"/>
          <p:nvPr/>
        </p:nvSpPr>
        <p:spPr>
          <a:xfrm>
            <a:off x="2815250" y="3382746"/>
            <a:ext cx="2439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178"/>
          <p:cNvSpPr/>
          <p:nvPr/>
        </p:nvSpPr>
        <p:spPr>
          <a:xfrm>
            <a:off x="2757800" y="1389250"/>
            <a:ext cx="358800" cy="358800"/>
          </a:xfrm>
          <a:prstGeom prst="ellipse">
            <a:avLst/>
          </a:prstGeom>
          <a:solidFill>
            <a:srgbClr val="32AE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78"/>
          <p:cNvSpPr txBox="1"/>
          <p:nvPr/>
        </p:nvSpPr>
        <p:spPr>
          <a:xfrm>
            <a:off x="2815250" y="1428700"/>
            <a:ext cx="2439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p178"/>
          <p:cNvCxnSpPr>
            <a:endCxn id="1180" idx="1"/>
          </p:cNvCxnSpPr>
          <p:nvPr/>
        </p:nvCxnSpPr>
        <p:spPr>
          <a:xfrm rot="10800000" flipH="1">
            <a:off x="1945250" y="1568650"/>
            <a:ext cx="870000" cy="281100"/>
          </a:xfrm>
          <a:prstGeom prst="straightConnector1">
            <a:avLst/>
          </a:prstGeom>
          <a:noFill/>
          <a:ln w="9525" cap="flat" cmpd="sng">
            <a:solidFill>
              <a:srgbClr val="32AE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2" name="Google Shape;1182;p178"/>
          <p:cNvSpPr txBox="1"/>
          <p:nvPr/>
        </p:nvSpPr>
        <p:spPr>
          <a:xfrm>
            <a:off x="3179575" y="1368120"/>
            <a:ext cx="51693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>
                <a:latin typeface="Calibri"/>
                <a:ea typeface="Calibri"/>
                <a:cs typeface="Calibri"/>
                <a:sym typeface="Calibri"/>
              </a:rPr>
              <a:t>ERKEND TOT EIND 2024 (48 INITIATIEVEN)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Char char="●"/>
            </a:pPr>
            <a:r>
              <a:rPr lang="n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deadline</a:t>
            </a:r>
            <a:r>
              <a:rPr lang="nl" sz="1000">
                <a:latin typeface="Calibri"/>
                <a:ea typeface="Calibri"/>
                <a:cs typeface="Calibri"/>
                <a:sym typeface="Calibri"/>
              </a:rPr>
              <a:t> 25 september 2024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1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93</a:t>
            </a:fld>
            <a:endParaRPr/>
          </a:p>
        </p:txBody>
      </p:sp>
      <p:pic>
        <p:nvPicPr>
          <p:cNvPr id="1172" name="Google Shape;1172;p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01" y="1801474"/>
            <a:ext cx="1492275" cy="14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79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Middaggedeelte: 6 parallelle sessies</a:t>
            </a:r>
            <a:endParaRPr/>
          </a:p>
        </p:txBody>
      </p:sp>
      <p:sp>
        <p:nvSpPr>
          <p:cNvPr id="1189" name="Google Shape;1189;p17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94</a:t>
            </a:fld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6 parallelle sessie ter verdieping van enkele thema’s</a:t>
            </a:r>
            <a:endParaRPr/>
          </a:p>
        </p:txBody>
      </p:sp>
      <p:sp>
        <p:nvSpPr>
          <p:cNvPr id="1195" name="Google Shape;1195;p18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Bedoeling: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samen nadenken over enkele thema’s ikv piloot RTH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ervaringen van de initiatieven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eerste vaststellingen, conclusies, verdere uitdagingen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plenaire terugkoppeling naar de volledige groep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we zien deze sessies als kick off voor verdiepende sessies eind 2024 -  2025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groepen worden gefaciliteerd door zowel medewerkers VAPH als leden van de stuurgroep van de pilootfase RTH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96" name="Google Shape;1196;p18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95</a:t>
            </a:fld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6 parallelle sessie ter verdieping van enkele thema’s</a:t>
            </a:r>
            <a:endParaRPr/>
          </a:p>
        </p:txBody>
      </p:sp>
      <p:sp>
        <p:nvSpPr>
          <p:cNvPr id="1202" name="Google Shape;1202;p1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nl"/>
              <a:t>Outreach als hefboom voor meer inclusie en participatie. </a:t>
            </a:r>
            <a:r>
              <a:rPr lang="nl" b="1"/>
              <a:t>Lokaal 3Z01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nl"/>
              <a:t>Intersectorale en lokale samenwerking in de praktijk van RTH - Focus ondersteuning voor minderjarigen. </a:t>
            </a:r>
            <a:r>
              <a:rPr lang="nl" b="1"/>
              <a:t>Lokaal 5N02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nl"/>
              <a:t>Intersectorale en lokale samenwerking in de praktijk van RTH - Focus ondersteuning voor jongvolwassenen en meerderjarigen. </a:t>
            </a:r>
            <a:r>
              <a:rPr lang="nl" b="1"/>
              <a:t>Lokaal 5N04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nl"/>
              <a:t>Hoe omgaan met de wachtlijsten (RTH en niet RTH): wat leren we uit de initiatieven in de pilootfase? </a:t>
            </a:r>
            <a:r>
              <a:rPr lang="nl" b="1"/>
              <a:t>Lokaal 3Z02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nl"/>
              <a:t>(Tijdelijk) Intensieve ondersteuning en de mogelijkheden en grenzen van RTH (inzet &gt; 8 punten). </a:t>
            </a:r>
            <a:r>
              <a:rPr lang="nl" b="1"/>
              <a:t>Lokaal 3Z04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nl"/>
              <a:t>RTH ifv de ondersteuning van moeilijk bereikbare personen met een (vermoeden van) handicap. </a:t>
            </a:r>
            <a:r>
              <a:rPr lang="nl" b="1"/>
              <a:t>Lokaal 3N06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03" name="Google Shape;1203;p18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96</a:t>
            </a:fld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82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Meer info &amp; vragen</a:t>
            </a:r>
            <a:endParaRPr/>
          </a:p>
        </p:txBody>
      </p:sp>
      <p:sp>
        <p:nvSpPr>
          <p:cNvPr id="1209" name="Google Shape;1209;p18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97</a:t>
            </a:fld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Meer informatie</a:t>
            </a:r>
            <a:endParaRPr/>
          </a:p>
        </p:txBody>
      </p:sp>
      <p:sp>
        <p:nvSpPr>
          <p:cNvPr id="1215" name="Google Shape;1215;p1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https://www.vaph.be/pilootfase-nieuw-beleid-rechtstreeks-toegankelijke-vaph-hulp-rth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000" b="1"/>
              <a:t>Vragen</a:t>
            </a:r>
            <a:r>
              <a:rPr lang="nl"/>
              <a:t>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nl"/>
              <a:t>mbt pilootfase en uw initiatief inhoudelijk: pilootfaserth@vaph.be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nl"/>
              <a:t>mbt registraties: clientregistratie@vaph.be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nl"/>
              <a:t>mbt subidie: afrekeningen@vaph.be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595959"/>
                </a:solidFill>
              </a:rPr>
              <a:t>Dit webinar herbekijken?</a:t>
            </a:r>
            <a:endParaRPr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nl">
                <a:solidFill>
                  <a:srgbClr val="595959"/>
                </a:solidFill>
              </a:rPr>
              <a:t>slides worden beschikbaar gesteld op de webpagina van de pilootfase </a:t>
            </a:r>
            <a:endParaRPr>
              <a:solidFill>
                <a:srgbClr val="595959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16" name="Google Shape;1216;p18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98</a:t>
            </a:fld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84"/>
          <p:cNvSpPr txBox="1">
            <a:spLocks noGrp="1"/>
          </p:cNvSpPr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/>
              <a:t>VRAGEN?</a:t>
            </a:r>
            <a:endParaRPr sz="4000"/>
          </a:p>
        </p:txBody>
      </p:sp>
      <p:sp>
        <p:nvSpPr>
          <p:cNvPr id="1222" name="Google Shape;1222;p18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3870</Words>
  <Application>Microsoft Office PowerPoint</Application>
  <PresentationFormat>Diavoorstelling (16:9)</PresentationFormat>
  <Paragraphs>500</Paragraphs>
  <Slides>101</Slides>
  <Notes>101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9</vt:i4>
      </vt:variant>
      <vt:variant>
        <vt:lpstr>Diatitels</vt:lpstr>
      </vt:variant>
      <vt:variant>
        <vt:i4>101</vt:i4>
      </vt:variant>
    </vt:vector>
  </HeadingPairs>
  <TitlesOfParts>
    <vt:vector size="113" baseType="lpstr">
      <vt:lpstr>Calibri</vt:lpstr>
      <vt:lpstr>Arial</vt:lpstr>
      <vt:lpstr>Helvetica Neue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Office Theme</vt:lpstr>
      <vt:lpstr>Verlengde pilootfase RTH  Fysiek ontmoetings- en inspiratiemoment</vt:lpstr>
      <vt:lpstr>Programma</vt:lpstr>
      <vt:lpstr>WELKOM</vt:lpstr>
      <vt:lpstr>De verlengde pilootfase  1 juli 2024 tot en met 31 december 2025</vt:lpstr>
      <vt:lpstr>PowerPoint-presentatie</vt:lpstr>
      <vt:lpstr>Het ruimere kader - Aanbevelingen van het VAPH voor nieuwe regeerperiode</vt:lpstr>
      <vt:lpstr>Het ruimere kader - Recente ontwikkelingen</vt:lpstr>
      <vt:lpstr>Het ruimere kader - Recente ontwikkelingen</vt:lpstr>
      <vt:lpstr>111 initiatieven in de verlengde pilootfase</vt:lpstr>
      <vt:lpstr>111 initiatieven in de verlengde pilootfase</vt:lpstr>
      <vt:lpstr>Pilootfase RTH - een project met meerdere sporen</vt:lpstr>
      <vt:lpstr>Pilootfase RTH - een project met meerdere sporen</vt:lpstr>
      <vt:lpstr>Pilootfase RTH - een project met meerdere sporen</vt:lpstr>
      <vt:lpstr>Pilootfase RTH - Projectplan inhoudelijk spoor thematische verdieping</vt:lpstr>
      <vt:lpstr>Pilootfase RTH - Projectplan inhoudelijk spoor thematische verdieping</vt:lpstr>
      <vt:lpstr>Pilootfase RTH - Projectplan inhoudelijk spoor thematische verdieping</vt:lpstr>
      <vt:lpstr>Pilootfase RTH - Projectplan inhoudelijk spoor thematische verdieping</vt:lpstr>
      <vt:lpstr>Pilootfase RTH - Projectplan inhoudelijk spoor Concretiseren en bevragen van de 4 basisprincipes RTH</vt:lpstr>
      <vt:lpstr>Pilootfase RTH - Projectplan inhoudelijk spoor Participatie van gebruikers</vt:lpstr>
      <vt:lpstr>Enkele belangrijke milestones</vt:lpstr>
      <vt:lpstr>De 4 basisprincipes RTH:  stand van zaken</vt:lpstr>
      <vt:lpstr>Luik bevraging gebruikers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Luik bevraging aanbieders</vt:lpstr>
      <vt:lpstr>OORSPRONKELIJKE VRAGENLIJST</vt:lpstr>
      <vt:lpstr>OORSPRONKELIJKE VRAGENLIJST</vt:lpstr>
      <vt:lpstr>CLUSTERANALYSE BASISPRINCIPES</vt:lpstr>
      <vt:lpstr>CLUSTERANALYSE BASISPRINCIPES</vt:lpstr>
      <vt:lpstr>CLUSTERANALYSE BASISPRINCIPES</vt:lpstr>
      <vt:lpstr>BASISPRINCIPE 1: SNEL INZETBAAR EN FLEXIBEL AANPASBAAR</vt:lpstr>
      <vt:lpstr>BASISPRINCIPE 2: LAAGDREMPELIG EN NABIJ</vt:lpstr>
      <vt:lpstr>BASISPRINCIPE 3: VRAAGGERICHT EN OP MAAT</vt:lpstr>
      <vt:lpstr>BASISPRINCIPE 4: GEÏNTEGREERD EN AFGESTEMD MET ANDERE ONDERSTEUNING</vt:lpstr>
      <vt:lpstr>SAMENWERKINGEN</vt:lpstr>
      <vt:lpstr>SAMENWERKINGEN</vt:lpstr>
      <vt:lpstr>PowerPoint-presentatie</vt:lpstr>
      <vt:lpstr>KNELPUNTEN EN VERDERE STAPPEN</vt:lpstr>
      <vt:lpstr>KNELPUNTEN EN VERDERE STAPPEN</vt:lpstr>
      <vt:lpstr>KNELPUNTEN</vt:lpstr>
      <vt:lpstr>KNELPUNTEN</vt:lpstr>
      <vt:lpstr>VERDERE STAPPEN</vt:lpstr>
      <vt:lpstr>VERDERE STAPPEN</vt:lpstr>
      <vt:lpstr>BIJSTURINGEN VRAGENLIJST</vt:lpstr>
      <vt:lpstr>BIJSTURINGEN VRAGENLIJST</vt:lpstr>
      <vt:lpstr>BIJSTURINGEN VRAGENLIJST</vt:lpstr>
      <vt:lpstr>BIJSTURINGEN VRAGENLIJST</vt:lpstr>
      <vt:lpstr>BIJSTURINGEN VRAGENLIJST</vt:lpstr>
      <vt:lpstr>BIJSTURINGEN VRAGENLIJST</vt:lpstr>
      <vt:lpstr>BIJSTURINGEN VRAGENLIJST</vt:lpstr>
      <vt:lpstr>BIJSTURINGEN VRAGENLIJST</vt:lpstr>
      <vt:lpstr>BIJSTURINGEN VRAGENLIJST</vt:lpstr>
      <vt:lpstr>VERDER VERLOOP</vt:lpstr>
      <vt:lpstr>VERDER VERLOOP BEVRAGING</vt:lpstr>
      <vt:lpstr>Middaggedeelte: 6 parallelle sessies</vt:lpstr>
      <vt:lpstr>6 parallelle sessie ter verdieping van enkele thema’s</vt:lpstr>
      <vt:lpstr>6 parallelle sessie ter verdieping van enkele thema’s</vt:lpstr>
      <vt:lpstr>Meer info &amp; vragen</vt:lpstr>
      <vt:lpstr>Meer informatie</vt:lpstr>
      <vt:lpstr>VRAGEN?</vt:lpstr>
      <vt:lpstr>CONTACTEER ONS</vt:lpstr>
      <vt:lpstr>BLIJF OP DE HOOGTE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Verlengde pilootfase RTH  Fysiek ontmoetings- en inspiratiemoment</dc:title>
  <dc:creator>Lenne Kerremans</dc:creator>
  <cp:lastModifiedBy>Lenne Kerremans</cp:lastModifiedBy>
  <cp:revision>1</cp:revision>
  <dcterms:modified xsi:type="dcterms:W3CDTF">2024-11-12T10:18:49Z</dcterms:modified>
</cp:coreProperties>
</file>